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handoutMasterIdLst>
    <p:handoutMasterId r:id="rId71"/>
  </p:handoutMasterIdLst>
  <p:sldIdLst>
    <p:sldId id="256" r:id="rId2"/>
    <p:sldId id="257" r:id="rId3"/>
    <p:sldId id="312" r:id="rId4"/>
    <p:sldId id="310" r:id="rId5"/>
    <p:sldId id="258" r:id="rId6"/>
    <p:sldId id="259" r:id="rId7"/>
    <p:sldId id="260" r:id="rId8"/>
    <p:sldId id="261" r:id="rId9"/>
    <p:sldId id="262" r:id="rId10"/>
    <p:sldId id="31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91" r:id="rId30"/>
    <p:sldId id="281" r:id="rId31"/>
    <p:sldId id="290" r:id="rId32"/>
    <p:sldId id="282" r:id="rId33"/>
    <p:sldId id="283" r:id="rId34"/>
    <p:sldId id="284" r:id="rId35"/>
    <p:sldId id="285" r:id="rId36"/>
    <p:sldId id="286" r:id="rId37"/>
    <p:sldId id="287" r:id="rId38"/>
    <p:sldId id="313" r:id="rId39"/>
    <p:sldId id="322" r:id="rId40"/>
    <p:sldId id="314" r:id="rId41"/>
    <p:sldId id="315" r:id="rId42"/>
    <p:sldId id="316" r:id="rId43"/>
    <p:sldId id="317" r:id="rId44"/>
    <p:sldId id="318" r:id="rId45"/>
    <p:sldId id="319" r:id="rId46"/>
    <p:sldId id="320" r:id="rId47"/>
    <p:sldId id="321" r:id="rId48"/>
    <p:sldId id="323" r:id="rId49"/>
    <p:sldId id="324" r:id="rId50"/>
    <p:sldId id="288" r:id="rId51"/>
    <p:sldId id="289" r:id="rId52"/>
    <p:sldId id="292" r:id="rId53"/>
    <p:sldId id="299" r:id="rId54"/>
    <p:sldId id="300" r:id="rId55"/>
    <p:sldId id="301" r:id="rId56"/>
    <p:sldId id="302" r:id="rId57"/>
    <p:sldId id="303" r:id="rId58"/>
    <p:sldId id="304" r:id="rId59"/>
    <p:sldId id="309" r:id="rId60"/>
    <p:sldId id="305" r:id="rId61"/>
    <p:sldId id="293" r:id="rId62"/>
    <p:sldId id="294" r:id="rId63"/>
    <p:sldId id="295" r:id="rId64"/>
    <p:sldId id="296" r:id="rId65"/>
    <p:sldId id="297" r:id="rId66"/>
    <p:sldId id="298" r:id="rId67"/>
    <p:sldId id="306" r:id="rId68"/>
    <p:sldId id="307" r:id="rId69"/>
    <p:sldId id="308" r:id="rId7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CB47AFD3-A1A7-4AEF-ACC5-B1928B362169}" type="datetimeFigureOut">
              <a:rPr lang="en-US" smtClean="0"/>
              <a:t>2/25/21</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C5966031-3A14-46C2-B03E-4AF3AC059AB9}" type="slidenum">
              <a:rPr lang="en-US" smtClean="0"/>
              <a:t>‹#›</a:t>
            </a:fld>
            <a:endParaRPr lang="en-US"/>
          </a:p>
        </p:txBody>
      </p:sp>
    </p:spTree>
    <p:extLst>
      <p:ext uri="{BB962C8B-B14F-4D97-AF65-F5344CB8AC3E}">
        <p14:creationId xmlns:p14="http://schemas.microsoft.com/office/powerpoint/2010/main" val="12730830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33D138-E0CF-4AB6-AF50-AA1DCB977BB7}"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176587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3D138-E0CF-4AB6-AF50-AA1DCB977BB7}"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365072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3D138-E0CF-4AB6-AF50-AA1DCB977BB7}"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55CE2-DB94-4B59-BC72-B83612F81B7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90871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3D138-E0CF-4AB6-AF50-AA1DCB977BB7}"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372204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3D138-E0CF-4AB6-AF50-AA1DCB977BB7}"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55CE2-DB94-4B59-BC72-B83612F81B7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190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3D138-E0CF-4AB6-AF50-AA1DCB977BB7}"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318369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33D138-E0CF-4AB6-AF50-AA1DCB977BB7}"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4031844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33D138-E0CF-4AB6-AF50-AA1DCB977BB7}"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19455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33D138-E0CF-4AB6-AF50-AA1DCB977BB7}"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116420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3D138-E0CF-4AB6-AF50-AA1DCB977BB7}" type="datetimeFigureOut">
              <a:rPr lang="en-US" smtClean="0"/>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123132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33D138-E0CF-4AB6-AF50-AA1DCB977BB7}" type="datetimeFigureOut">
              <a:rPr lang="en-US" smtClean="0"/>
              <a:t>2/25/21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50090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33D138-E0CF-4AB6-AF50-AA1DCB977BB7}" type="datetimeFigureOut">
              <a:rPr lang="en-US" smtClean="0"/>
              <a:t>2/25/21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3765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33D138-E0CF-4AB6-AF50-AA1DCB977BB7}" type="datetimeFigureOut">
              <a:rPr lang="en-US" smtClean="0"/>
              <a:t>2/25/21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20019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3D138-E0CF-4AB6-AF50-AA1DCB977BB7}" type="datetimeFigureOut">
              <a:rPr lang="en-US" smtClean="0"/>
              <a:t>2/25/21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255712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33D138-E0CF-4AB6-AF50-AA1DCB977BB7}" type="datetimeFigureOut">
              <a:rPr lang="en-US" smtClean="0"/>
              <a:t>2/25/21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294165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33D138-E0CF-4AB6-AF50-AA1DCB977BB7}" type="datetimeFigureOut">
              <a:rPr lang="en-US" smtClean="0"/>
              <a:t>2/25/21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55CE2-DB94-4B59-BC72-B83612F81B70}" type="slidenum">
              <a:rPr lang="en-US" smtClean="0"/>
              <a:t>‹#›</a:t>
            </a:fld>
            <a:endParaRPr lang="en-US"/>
          </a:p>
        </p:txBody>
      </p:sp>
    </p:spTree>
    <p:extLst>
      <p:ext uri="{BB962C8B-B14F-4D97-AF65-F5344CB8AC3E}">
        <p14:creationId xmlns:p14="http://schemas.microsoft.com/office/powerpoint/2010/main" val="426800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33D138-E0CF-4AB6-AF50-AA1DCB977BB7}" type="datetimeFigureOut">
              <a:rPr lang="en-US" smtClean="0"/>
              <a:t>2/25/21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755CE2-DB94-4B59-BC72-B83612F81B70}" type="slidenum">
              <a:rPr lang="en-US" smtClean="0"/>
              <a:t>‹#›</a:t>
            </a:fld>
            <a:endParaRPr lang="en-US"/>
          </a:p>
        </p:txBody>
      </p:sp>
    </p:spTree>
    <p:extLst>
      <p:ext uri="{BB962C8B-B14F-4D97-AF65-F5344CB8AC3E}">
        <p14:creationId xmlns:p14="http://schemas.microsoft.com/office/powerpoint/2010/main" val="376702107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285" y="130150"/>
            <a:ext cx="9144000" cy="880966"/>
          </a:xfrm>
        </p:spPr>
        <p:txBody>
          <a:bodyPr>
            <a:normAutofit fontScale="90000"/>
          </a:bodyPr>
          <a:lstStyle/>
          <a:p>
            <a:pPr algn="ctr"/>
            <a:r>
              <a:rPr lang="en-US" sz="2800" dirty="0">
                <a:solidFill>
                  <a:schemeClr val="bg1">
                    <a:lumMod val="50000"/>
                  </a:schemeClr>
                </a:solidFill>
              </a:rPr>
              <a:t>Pedestrian Safety Enforcement Training </a:t>
            </a:r>
            <a:br>
              <a:rPr lang="en-US" sz="2800" dirty="0">
                <a:solidFill>
                  <a:schemeClr val="bg1">
                    <a:lumMod val="50000"/>
                  </a:schemeClr>
                </a:solidFill>
              </a:rPr>
            </a:br>
            <a:r>
              <a:rPr lang="en-US" sz="2800" dirty="0">
                <a:solidFill>
                  <a:schemeClr val="bg1">
                    <a:lumMod val="50000"/>
                  </a:schemeClr>
                </a:solidFill>
              </a:rPr>
              <a:t> </a:t>
            </a:r>
          </a:p>
        </p:txBody>
      </p:sp>
      <p:sp>
        <p:nvSpPr>
          <p:cNvPr id="3" name="Subtitle 2"/>
          <p:cNvSpPr>
            <a:spLocks noGrp="1"/>
          </p:cNvSpPr>
          <p:nvPr>
            <p:ph type="subTitle" idx="1"/>
          </p:nvPr>
        </p:nvSpPr>
        <p:spPr>
          <a:xfrm>
            <a:off x="1526931" y="6005146"/>
            <a:ext cx="9144000" cy="729762"/>
          </a:xfrm>
        </p:spPr>
        <p:txBody>
          <a:bodyPr>
            <a:normAutofit/>
          </a:bodyPr>
          <a:lstStyle/>
          <a:p>
            <a:pPr algn="ctr"/>
            <a:r>
              <a:rPr lang="en-US" dirty="0">
                <a:solidFill>
                  <a:schemeClr val="tx1"/>
                </a:solidFill>
              </a:rPr>
              <a:t>Ray Thomas</a:t>
            </a:r>
          </a:p>
          <a:p>
            <a:pPr algn="ctr"/>
            <a:r>
              <a:rPr lang="en-US" sz="1200" dirty="0">
                <a:solidFill>
                  <a:schemeClr val="tx1"/>
                </a:solidFill>
              </a:rPr>
              <a:t>©2018</a:t>
            </a:r>
          </a:p>
        </p:txBody>
      </p:sp>
      <p:sp>
        <p:nvSpPr>
          <p:cNvPr id="4" name="TextBox 3"/>
          <p:cNvSpPr txBox="1"/>
          <p:nvPr/>
        </p:nvSpPr>
        <p:spPr>
          <a:xfrm>
            <a:off x="908539" y="1025253"/>
            <a:ext cx="10181492" cy="1200329"/>
          </a:xfrm>
          <a:prstGeom prst="rect">
            <a:avLst/>
          </a:prstGeom>
          <a:noFill/>
        </p:spPr>
        <p:txBody>
          <a:bodyPr wrap="square" rtlCol="0">
            <a:spAutoFit/>
          </a:bodyPr>
          <a:lstStyle/>
          <a:p>
            <a:pPr algn="ctr"/>
            <a:r>
              <a:rPr lang="en-US" sz="3600" b="1" dirty="0">
                <a:latin typeface="+mj-lt"/>
              </a:rPr>
              <a:t>Oregon Pedestrian Rights; </a:t>
            </a:r>
          </a:p>
          <a:p>
            <a:pPr algn="ctr"/>
            <a:r>
              <a:rPr lang="en-US" sz="3600" dirty="0">
                <a:latin typeface="+mj-lt"/>
              </a:rPr>
              <a:t>A Legal Guide for Persons on Foot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548" y="2389189"/>
            <a:ext cx="3091474" cy="2859613"/>
          </a:xfrm>
          <a:prstGeom prst="rect">
            <a:avLst/>
          </a:prstGeom>
        </p:spPr>
      </p:pic>
      <p:sp>
        <p:nvSpPr>
          <p:cNvPr id="6" name="TextBox 5"/>
          <p:cNvSpPr txBox="1"/>
          <p:nvPr/>
        </p:nvSpPr>
        <p:spPr>
          <a:xfrm>
            <a:off x="4888523" y="5262038"/>
            <a:ext cx="2420816" cy="369332"/>
          </a:xfrm>
          <a:prstGeom prst="rect">
            <a:avLst/>
          </a:prstGeom>
          <a:noFill/>
        </p:spPr>
        <p:txBody>
          <a:bodyPr wrap="square" rtlCol="0">
            <a:spAutoFit/>
          </a:bodyPr>
          <a:lstStyle/>
          <a:p>
            <a:r>
              <a:rPr lang="en-US" dirty="0"/>
              <a:t>(We are traffic too)</a:t>
            </a:r>
          </a:p>
        </p:txBody>
      </p:sp>
    </p:spTree>
    <p:extLst>
      <p:ext uri="{BB962C8B-B14F-4D97-AF65-F5344CB8AC3E}">
        <p14:creationId xmlns:p14="http://schemas.microsoft.com/office/powerpoint/2010/main" val="86038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Roadway – ORS 801.450</a:t>
            </a:r>
          </a:p>
        </p:txBody>
      </p:sp>
      <p:sp>
        <p:nvSpPr>
          <p:cNvPr id="3" name="Content Placeholder 2"/>
          <p:cNvSpPr>
            <a:spLocks noGrp="1"/>
          </p:cNvSpPr>
          <p:nvPr>
            <p:ph idx="1"/>
          </p:nvPr>
        </p:nvSpPr>
        <p:spPr/>
        <p:txBody>
          <a:bodyPr/>
          <a:lstStyle/>
          <a:p>
            <a:r>
              <a:rPr lang="en-US" dirty="0"/>
              <a:t>“Roadway.” “Roadway” means the portion of a highway that is improved, designed or ordinarily used for vehicular travel, exclusive of the shoulder. In the event a highway includes two or more separate roadways the term “roadway” shall refer to any such roadway separately, but not to all such roadways collectively. [1983 c.338 §83]</a:t>
            </a:r>
          </a:p>
        </p:txBody>
      </p:sp>
    </p:spTree>
    <p:extLst>
      <p:ext uri="{BB962C8B-B14F-4D97-AF65-F5344CB8AC3E}">
        <p14:creationId xmlns:p14="http://schemas.microsoft.com/office/powerpoint/2010/main" val="386030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Shoulder – ORS 801.480</a:t>
            </a:r>
          </a:p>
        </p:txBody>
      </p:sp>
      <p:sp>
        <p:nvSpPr>
          <p:cNvPr id="3" name="Content Placeholder 2"/>
          <p:cNvSpPr>
            <a:spLocks noGrp="1"/>
          </p:cNvSpPr>
          <p:nvPr>
            <p:ph idx="1"/>
          </p:nvPr>
        </p:nvSpPr>
        <p:spPr/>
        <p:txBody>
          <a:bodyPr>
            <a:normAutofit/>
          </a:bodyPr>
          <a:lstStyle/>
          <a:p>
            <a:r>
              <a:rPr lang="en-US" dirty="0"/>
              <a:t>“Shoulder” means the portion of a highway, whether paved or unpaved, contiguous to the roadway that is primarily for use by pedestrians, for the accommodation of stopped vehicles, for emergency use and for lateral support of base and surface courses. [1983 c.338 §88]</a:t>
            </a:r>
          </a:p>
        </p:txBody>
      </p:sp>
    </p:spTree>
    <p:extLst>
      <p:ext uri="{BB962C8B-B14F-4D97-AF65-F5344CB8AC3E}">
        <p14:creationId xmlns:p14="http://schemas.microsoft.com/office/powerpoint/2010/main" val="374687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Sidewalk – ORS 801.485</a:t>
            </a:r>
          </a:p>
        </p:txBody>
      </p:sp>
      <p:sp>
        <p:nvSpPr>
          <p:cNvPr id="3" name="Content Placeholder 2"/>
          <p:cNvSpPr>
            <a:spLocks noGrp="1"/>
          </p:cNvSpPr>
          <p:nvPr>
            <p:ph idx="1"/>
          </p:nvPr>
        </p:nvSpPr>
        <p:spPr/>
        <p:txBody>
          <a:bodyPr>
            <a:normAutofit/>
          </a:bodyPr>
          <a:lstStyle/>
          <a:p>
            <a:r>
              <a:rPr lang="en-US" dirty="0"/>
              <a:t>“Sidewalk” means the area determined as follows:</a:t>
            </a:r>
          </a:p>
          <a:p>
            <a:endParaRPr lang="en-US" dirty="0"/>
          </a:p>
          <a:p>
            <a:r>
              <a:rPr lang="en-US" dirty="0"/>
              <a:t>(1) On the side of a highway which has a shoulder, a sidewalk is that portion of the highway between the outside lateral line of the shoulder and the adjacent property line capable of being used by a pedestrian.</a:t>
            </a:r>
          </a:p>
          <a:p>
            <a:endParaRPr lang="en-US" dirty="0"/>
          </a:p>
          <a:p>
            <a:r>
              <a:rPr lang="en-US" dirty="0"/>
              <a:t>(2) On the side of a highway which has no shoulder, a sidewalk is that portion of the highway between the lateral line of the roadway and the adjacent property line capable of being used by a pedestrian. [1983 c.338 §89]</a:t>
            </a:r>
          </a:p>
        </p:txBody>
      </p:sp>
    </p:spTree>
    <p:extLst>
      <p:ext uri="{BB962C8B-B14F-4D97-AF65-F5344CB8AC3E}">
        <p14:creationId xmlns:p14="http://schemas.microsoft.com/office/powerpoint/2010/main" val="6960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Regulating use of throughway – ORS 810.020</a:t>
            </a:r>
          </a:p>
        </p:txBody>
      </p:sp>
      <p:sp>
        <p:nvSpPr>
          <p:cNvPr id="3" name="Content Placeholder 2"/>
          <p:cNvSpPr>
            <a:spLocks noGrp="1"/>
          </p:cNvSpPr>
          <p:nvPr>
            <p:ph idx="1"/>
          </p:nvPr>
        </p:nvSpPr>
        <p:spPr/>
        <p:txBody>
          <a:bodyPr>
            <a:normAutofit fontScale="85000" lnSpcReduction="20000"/>
          </a:bodyPr>
          <a:lstStyle/>
          <a:p>
            <a:r>
              <a:rPr lang="en-US" dirty="0"/>
              <a:t>Each road authority may prohibit or restrict the use of a throughway in its jurisdiction by any of the following:</a:t>
            </a:r>
          </a:p>
          <a:p>
            <a:pPr lvl="1"/>
            <a:r>
              <a:rPr lang="en-US" dirty="0"/>
              <a:t>(a) Parades.</a:t>
            </a:r>
          </a:p>
          <a:p>
            <a:pPr lvl="1"/>
            <a:r>
              <a:rPr lang="en-US" dirty="0"/>
              <a:t>(b) Bicycles or other </a:t>
            </a:r>
            <a:r>
              <a:rPr lang="en-US" dirty="0" err="1"/>
              <a:t>nonmotorized</a:t>
            </a:r>
            <a:r>
              <a:rPr lang="en-US" dirty="0"/>
              <a:t> traffic.</a:t>
            </a:r>
          </a:p>
          <a:p>
            <a:pPr lvl="1"/>
            <a:r>
              <a:rPr lang="en-US" dirty="0"/>
              <a:t>(c) Motorcycles or mopeds.</a:t>
            </a:r>
          </a:p>
          <a:p>
            <a:endParaRPr lang="en-US" dirty="0"/>
          </a:p>
          <a:p>
            <a:r>
              <a:rPr lang="en-US" dirty="0"/>
              <a:t>(2) Regulation under this section becomes effective when appropriate signs giving notice of the regulation are erected upon a throughway and the approaches to the throughway.</a:t>
            </a:r>
          </a:p>
          <a:p>
            <a:endParaRPr lang="en-US" dirty="0"/>
          </a:p>
          <a:p>
            <a:r>
              <a:rPr lang="en-US" dirty="0"/>
              <a:t>(3) Penalties for violation of restrictions or prohibitions imposed under this section are provided under ORS 811.445 (Use of throughway when prohibited).</a:t>
            </a:r>
          </a:p>
          <a:p>
            <a:endParaRPr lang="en-US" dirty="0"/>
          </a:p>
          <a:p>
            <a:r>
              <a:rPr lang="en-US" dirty="0"/>
              <a:t>(4) The Oregon Transportation Commission shall act as road authority under this section in lieu of the Department of Transportation. [1983 c.338 §146]</a:t>
            </a:r>
          </a:p>
        </p:txBody>
      </p:sp>
    </p:spTree>
    <p:extLst>
      <p:ext uri="{BB962C8B-B14F-4D97-AF65-F5344CB8AC3E}">
        <p14:creationId xmlns:p14="http://schemas.microsoft.com/office/powerpoint/2010/main" val="381108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exercise due care – ORS 811.005</a:t>
            </a:r>
          </a:p>
        </p:txBody>
      </p:sp>
      <p:sp>
        <p:nvSpPr>
          <p:cNvPr id="3" name="Content Placeholder 2"/>
          <p:cNvSpPr>
            <a:spLocks noGrp="1"/>
          </p:cNvSpPr>
          <p:nvPr>
            <p:ph idx="1"/>
          </p:nvPr>
        </p:nvSpPr>
        <p:spPr/>
        <p:txBody>
          <a:bodyPr>
            <a:normAutofit/>
          </a:bodyPr>
          <a:lstStyle/>
          <a:p>
            <a:r>
              <a:rPr lang="en-US" dirty="0"/>
              <a:t>None of the provisions of the vehicle code relieve a pedestrian from the duty to exercise due care or relieve a driver from the duty to exercise due care concerning pedestrians. [1983 c.338 §543]</a:t>
            </a:r>
          </a:p>
          <a:p>
            <a:endParaRPr lang="en-US" dirty="0"/>
          </a:p>
          <a:p>
            <a:endParaRPr lang="en-US" dirty="0"/>
          </a:p>
        </p:txBody>
      </p:sp>
    </p:spTree>
    <p:extLst>
      <p:ext uri="{BB962C8B-B14F-4D97-AF65-F5344CB8AC3E}">
        <p14:creationId xmlns:p14="http://schemas.microsoft.com/office/powerpoint/2010/main" val="175290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obey traffic patrol member; penalty- ORS 811.015</a:t>
            </a:r>
          </a:p>
        </p:txBody>
      </p:sp>
      <p:sp>
        <p:nvSpPr>
          <p:cNvPr id="3" name="Content Placeholder 2"/>
          <p:cNvSpPr>
            <a:spLocks noGrp="1"/>
          </p:cNvSpPr>
          <p:nvPr>
            <p:ph idx="1"/>
          </p:nvPr>
        </p:nvSpPr>
        <p:spPr/>
        <p:txBody>
          <a:bodyPr>
            <a:normAutofit fontScale="92500" lnSpcReduction="20000"/>
          </a:bodyPr>
          <a:lstStyle/>
          <a:p>
            <a:r>
              <a:rPr lang="en-US" dirty="0"/>
              <a:t>(1) The driver of a vehicle commits the offense of failure to obey a traffic patrol member if:</a:t>
            </a:r>
          </a:p>
          <a:p>
            <a:pPr lvl="1"/>
            <a:r>
              <a:rPr lang="en-US" dirty="0"/>
              <a:t>(a) A traffic patrol member makes a cautionary sign or signal to indicate that students have entered or are about to enter the crosswalk under the traffic patrol member’s direction; and</a:t>
            </a:r>
          </a:p>
          <a:p>
            <a:pPr lvl="1"/>
            <a:r>
              <a:rPr lang="en-US" dirty="0"/>
              <a:t>(b) The driver does not stop and remain stopped for students who are in or entering the crosswalk from either direction on the street on which the driver is operating.</a:t>
            </a:r>
          </a:p>
          <a:p>
            <a:endParaRPr lang="en-US" dirty="0"/>
          </a:p>
          <a:p>
            <a:r>
              <a:rPr lang="en-US" dirty="0"/>
              <a:t>(2) Traffic patrol members described in this section are those provided under ORS 339.650 (“Traffic patrol” defined for ORS 339.650 to 339.665) to 339.665 (Intergovernmental cooperation and assistance in connection with traffic patrols).</a:t>
            </a:r>
          </a:p>
          <a:p>
            <a:endParaRPr lang="en-US" dirty="0"/>
          </a:p>
          <a:p>
            <a:r>
              <a:rPr lang="en-US" dirty="0"/>
              <a:t>(3) The offense described in this section, failure to obey a traffic patrol member, is a Class A traffic violation. [1983 c.338 §545; 1995 c.383 §12; 2003 c.278 §2]</a:t>
            </a:r>
          </a:p>
          <a:p>
            <a:endParaRPr lang="en-US" dirty="0"/>
          </a:p>
        </p:txBody>
      </p:sp>
    </p:spTree>
    <p:extLst>
      <p:ext uri="{BB962C8B-B14F-4D97-AF65-F5344CB8AC3E}">
        <p14:creationId xmlns:p14="http://schemas.microsoft.com/office/powerpoint/2010/main" val="288250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Passing stopped vehicle at crosswalk; penalty – ORS 811.020</a:t>
            </a:r>
          </a:p>
        </p:txBody>
      </p:sp>
      <p:sp>
        <p:nvSpPr>
          <p:cNvPr id="3" name="Content Placeholder 2"/>
          <p:cNvSpPr>
            <a:spLocks noGrp="1"/>
          </p:cNvSpPr>
          <p:nvPr>
            <p:ph idx="1"/>
          </p:nvPr>
        </p:nvSpPr>
        <p:spPr/>
        <p:txBody>
          <a:bodyPr>
            <a:normAutofit/>
          </a:bodyPr>
          <a:lstStyle/>
          <a:p>
            <a:r>
              <a:rPr lang="en-US" dirty="0"/>
              <a:t>(1) The driver of a vehicle commits the offense of passing a stopped vehicle at a crosswalk if the driver:</a:t>
            </a:r>
          </a:p>
          <a:p>
            <a:pPr lvl="1"/>
            <a:r>
              <a:rPr lang="en-US" dirty="0"/>
              <a:t>(a) Approaches from the rear another vehicle that is stopped at a marked or an unmarked crosswalk at an intersection to permit a pedestrian to cross the roadway; and</a:t>
            </a:r>
          </a:p>
          <a:p>
            <a:pPr lvl="1"/>
            <a:r>
              <a:rPr lang="en-US" dirty="0"/>
              <a:t>(b) Overtakes and passes the stopped vehicle.</a:t>
            </a:r>
          </a:p>
          <a:p>
            <a:endParaRPr lang="en-US" dirty="0"/>
          </a:p>
          <a:p>
            <a:r>
              <a:rPr lang="en-US" dirty="0"/>
              <a:t>(2) The offense described in this section, passing a stopped vehicle at a crosswalk, is a Class B traffic violation. [1983 c.338 §546]</a:t>
            </a:r>
          </a:p>
        </p:txBody>
      </p:sp>
    </p:spTree>
    <p:extLst>
      <p:ext uri="{BB962C8B-B14F-4D97-AF65-F5344CB8AC3E}">
        <p14:creationId xmlns:p14="http://schemas.microsoft.com/office/powerpoint/2010/main" val="2663258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yield to pedestrian on sidewalk; penalty – ORS 811.025</a:t>
            </a:r>
          </a:p>
        </p:txBody>
      </p:sp>
      <p:sp>
        <p:nvSpPr>
          <p:cNvPr id="3" name="Content Placeholder 2"/>
          <p:cNvSpPr>
            <a:spLocks noGrp="1"/>
          </p:cNvSpPr>
          <p:nvPr>
            <p:ph idx="1"/>
          </p:nvPr>
        </p:nvSpPr>
        <p:spPr/>
        <p:txBody>
          <a:bodyPr>
            <a:normAutofit/>
          </a:bodyPr>
          <a:lstStyle/>
          <a:p>
            <a:r>
              <a:rPr lang="en-US" dirty="0"/>
              <a:t>(1) The driver of a vehicle commits the offense of failure to yield to a pedestrian on a sidewalk if the driver does not yield the right of way to any pedestrian on a sidewalk.</a:t>
            </a:r>
          </a:p>
          <a:p>
            <a:endParaRPr lang="en-US" dirty="0"/>
          </a:p>
          <a:p>
            <a:r>
              <a:rPr lang="en-US" dirty="0"/>
              <a:t>(2) The offense described in this section, failure to yield to a pedestrian on a sidewalk, is a Class B traffic violation. [1983 c.338 §547; 1995 c.383 §42]</a:t>
            </a:r>
          </a:p>
        </p:txBody>
      </p:sp>
    </p:spTree>
    <p:extLst>
      <p:ext uri="{BB962C8B-B14F-4D97-AF65-F5344CB8AC3E}">
        <p14:creationId xmlns:p14="http://schemas.microsoft.com/office/powerpoint/2010/main" val="1663181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Failure to stop and remain stopped for pedestrian; penalty – ORS 811.028</a:t>
            </a:r>
          </a:p>
        </p:txBody>
      </p:sp>
      <p:sp>
        <p:nvSpPr>
          <p:cNvPr id="3" name="Content Placeholder 2"/>
          <p:cNvSpPr>
            <a:spLocks noGrp="1"/>
          </p:cNvSpPr>
          <p:nvPr>
            <p:ph idx="1"/>
          </p:nvPr>
        </p:nvSpPr>
        <p:spPr>
          <a:xfrm>
            <a:off x="677333" y="2074985"/>
            <a:ext cx="9337105" cy="4615961"/>
          </a:xfrm>
        </p:spPr>
        <p:txBody>
          <a:bodyPr>
            <a:normAutofit fontScale="62500" lnSpcReduction="20000"/>
          </a:bodyPr>
          <a:lstStyle/>
          <a:p>
            <a:r>
              <a:rPr lang="en-US" dirty="0"/>
              <a:t>(1) The driver of a vehicle commits the offense of failure to stop and remain stopped for a pedestrian if the driver does not stop and remain stopped for a pedestrian when the pedestrian is:</a:t>
            </a:r>
          </a:p>
          <a:p>
            <a:pPr lvl="1"/>
            <a:r>
              <a:rPr lang="en-US" dirty="0"/>
              <a:t>(a) Proceeding in accordance with a traffic control device as provided under ORS 814.010 (Appropriate responses to traffic control devices) or crossing the roadway in a crosswalk; and</a:t>
            </a:r>
          </a:p>
          <a:p>
            <a:pPr lvl="1"/>
            <a:r>
              <a:rPr lang="en-US" dirty="0"/>
              <a:t>(b) In any of the following locations:</a:t>
            </a:r>
          </a:p>
          <a:p>
            <a:pPr lvl="2"/>
            <a:r>
              <a:rPr lang="en-US" dirty="0"/>
              <a:t>(A) In the lane in which the driver’s vehicle is traveling;</a:t>
            </a:r>
          </a:p>
          <a:p>
            <a:pPr lvl="2"/>
            <a:r>
              <a:rPr lang="en-US" dirty="0"/>
              <a:t>(B) In a lane adjacent to the lane in which the driver’s vehicle is traveling;</a:t>
            </a:r>
          </a:p>
          <a:p>
            <a:pPr lvl="2"/>
            <a:r>
              <a:rPr lang="en-US" dirty="0"/>
              <a:t>(C) In the lane into which the driver’s vehicle is turning;</a:t>
            </a:r>
          </a:p>
          <a:p>
            <a:pPr lvl="2"/>
            <a:r>
              <a:rPr lang="en-US" dirty="0"/>
              <a:t>(D) In a lane adjacent to the lane into which the driver’s vehicle is turning, if the driver is making a turn at an intersection that does not have a traffic control device under which a pedestrian may proceed as provided under ORS 814.010 (Appropriate responses to traffic control devices); or</a:t>
            </a:r>
          </a:p>
          <a:p>
            <a:pPr lvl="2"/>
            <a:r>
              <a:rPr lang="en-US" dirty="0"/>
              <a:t>(E) Less than six feet from the lane into which the driver’s vehicle is turning, if the driver is making a turn at an intersection that has a traffic control device under which a pedestrian may proceed as provided under ORS 814.010 (Appropriate responses to traffic control devices).</a:t>
            </a:r>
          </a:p>
          <a:p>
            <a:r>
              <a:rPr lang="en-US" dirty="0"/>
              <a:t>(2) For the purpose of this section, a bicycle lane or the part of a roadway where a vehicle stops, stands or parks that is adjacent to a lane of travel is considered to be part of that adjacent lane of travel.</a:t>
            </a:r>
          </a:p>
          <a:p>
            <a:r>
              <a:rPr lang="en-US" dirty="0"/>
              <a:t>(3) This section does not require a driver to stop and remain stopped for a pedestrian under any of the following circumstances:</a:t>
            </a:r>
          </a:p>
          <a:p>
            <a:pPr lvl="1"/>
            <a:r>
              <a:rPr lang="en-US" dirty="0"/>
              <a:t>(a) Upon a roadway with a safety island, if the driver is proceeding along the half of the roadway on the far side of the safety island from the pedestrian; or</a:t>
            </a:r>
          </a:p>
          <a:p>
            <a:pPr lvl="1"/>
            <a:r>
              <a:rPr lang="en-US" dirty="0"/>
              <a:t>(b) Where a pedestrian tunnel or overhead crossing has been provided at or near a crosswalk.</a:t>
            </a:r>
          </a:p>
          <a:p>
            <a:r>
              <a:rPr lang="en-US" dirty="0"/>
              <a:t>(4) For the purposes of this section, a pedestrian is crossing the roadway in a crosswalk when any part or extension of the pedestrian, including but not limited to any part of the pedestrian’s body, wheelchair, cane, crutch or bicycle, moves onto the roadway in a crosswalk with the intent to proceed.</a:t>
            </a:r>
          </a:p>
          <a:p>
            <a:r>
              <a:rPr lang="en-US" dirty="0"/>
              <a:t>(5) The offense described in this section, failure to stop and remain stopped for a pedestrian, is a Class B traffic violation. [2005 c.746 §2; 2011 c.507 §1]</a:t>
            </a:r>
          </a:p>
        </p:txBody>
      </p:sp>
    </p:spTree>
    <p:extLst>
      <p:ext uri="{BB962C8B-B14F-4D97-AF65-F5344CB8AC3E}">
        <p14:creationId xmlns:p14="http://schemas.microsoft.com/office/powerpoint/2010/main" val="370236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Failure to stop and remain stopped for blind pedestrian; penalty – ORS 811.035</a:t>
            </a:r>
          </a:p>
        </p:txBody>
      </p:sp>
      <p:sp>
        <p:nvSpPr>
          <p:cNvPr id="3" name="Content Placeholder 2"/>
          <p:cNvSpPr>
            <a:spLocks noGrp="1"/>
          </p:cNvSpPr>
          <p:nvPr>
            <p:ph idx="1"/>
          </p:nvPr>
        </p:nvSpPr>
        <p:spPr>
          <a:xfrm>
            <a:off x="677334" y="2160589"/>
            <a:ext cx="9143674" cy="4424849"/>
          </a:xfrm>
        </p:spPr>
        <p:txBody>
          <a:bodyPr>
            <a:normAutofit fontScale="70000" lnSpcReduction="20000"/>
          </a:bodyPr>
          <a:lstStyle/>
          <a:p>
            <a:r>
              <a:rPr lang="en-US" dirty="0"/>
              <a:t>(1) The driver of a vehicle commits the offense of failure to stop and remain stopped for a pedestrian who has limited vision or a pedestrian who is blind if the driver violates any of the following:</a:t>
            </a:r>
          </a:p>
          <a:p>
            <a:pPr lvl="1"/>
            <a:r>
              <a:rPr lang="en-US" dirty="0"/>
              <a:t>(a) A driver approaching a pedestrian who has limited vision or a pedestrian who is blind or deaf-blind, who is carrying a white cane or accompanied by a dog guide, and who is crossing or about to cross a roadway, shall stop and remain stopped until the pedestrian has crossed the roadway.</a:t>
            </a:r>
          </a:p>
          <a:p>
            <a:pPr lvl="1"/>
            <a:r>
              <a:rPr lang="en-US" dirty="0"/>
              <a:t>(b) Where the movement of vehicular traffic is regulated by traffic control devices, a driver approaching a pedestrian who has limited vision or a pedestrian who is blind or deaf-blind shall stop and remain stopped until the pedestrian has vacated the roadway if the pedestrian has entered the roadway and is carrying a white cane or is accompanied by a dog guide. This paragraph applies notwithstanding any other provisions of the vehicle code relating to traffic control devices.</a:t>
            </a:r>
          </a:p>
          <a:p>
            <a:endParaRPr lang="en-US" dirty="0"/>
          </a:p>
          <a:p>
            <a:r>
              <a:rPr lang="en-US" dirty="0"/>
              <a:t>(2) This section is subject to the provisions and definitions relating to the rights of pedestrians who have limited vision or pedestrians who are blind or deaf-blind under ORS 814.110 (Rights for persons who are blind, who are deaf-blind or who have limited vision).</a:t>
            </a:r>
          </a:p>
          <a:p>
            <a:endParaRPr lang="en-US" dirty="0"/>
          </a:p>
          <a:p>
            <a:r>
              <a:rPr lang="en-US" dirty="0"/>
              <a:t>(3) For the purposes of this section, a pedestrian is crossing the roadway when any part or extension of the pedestrian, including but not limited to any part of the pedestrian’s body, wheelchair, cane, crutch, bicycle or leashed animal, moves onto the roadway with the intent to proceed.</a:t>
            </a:r>
          </a:p>
          <a:p>
            <a:endParaRPr lang="en-US" dirty="0"/>
          </a:p>
          <a:p>
            <a:r>
              <a:rPr lang="en-US" dirty="0"/>
              <a:t>(4) The offense described in this section, failure to stop and remain stopped for a pedestrian who has limited vision or a pedestrian who is blind, is a Class B traffic violation. [1983 c.338 §549; 1985 c.16 §280; 2003 c.278 §3; 2007 c.70 §329; 2011 c.507 §2; 2017 c.175 §3]</a:t>
            </a:r>
          </a:p>
        </p:txBody>
      </p:sp>
    </p:spTree>
    <p:extLst>
      <p:ext uri="{BB962C8B-B14F-4D97-AF65-F5344CB8AC3E}">
        <p14:creationId xmlns:p14="http://schemas.microsoft.com/office/powerpoint/2010/main" val="122636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8207" t="4500" r="17518" b="3897"/>
          <a:stretch/>
        </p:blipFill>
        <p:spPr>
          <a:xfrm>
            <a:off x="3688547" y="175846"/>
            <a:ext cx="4398142" cy="6682154"/>
          </a:xfrm>
        </p:spPr>
      </p:pic>
    </p:spTree>
    <p:extLst>
      <p:ext uri="{BB962C8B-B14F-4D97-AF65-F5344CB8AC3E}">
        <p14:creationId xmlns:p14="http://schemas.microsoft.com/office/powerpoint/2010/main" val="419944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Vehicular assault of bicyclist or pedestrian; penalty – ORS 811.060</a:t>
            </a:r>
          </a:p>
        </p:txBody>
      </p:sp>
      <p:sp>
        <p:nvSpPr>
          <p:cNvPr id="3" name="Content Placeholder 2"/>
          <p:cNvSpPr>
            <a:spLocks noGrp="1"/>
          </p:cNvSpPr>
          <p:nvPr>
            <p:ph idx="1"/>
          </p:nvPr>
        </p:nvSpPr>
        <p:spPr>
          <a:xfrm>
            <a:off x="677333" y="2160589"/>
            <a:ext cx="9126089" cy="4336926"/>
          </a:xfrm>
        </p:spPr>
        <p:txBody>
          <a:bodyPr>
            <a:normAutofit fontScale="77500" lnSpcReduction="20000"/>
          </a:bodyPr>
          <a:lstStyle/>
          <a:p>
            <a:r>
              <a:rPr lang="en-US" dirty="0"/>
              <a:t>(1) For the purposes of this section, “recklessly” has the meaning given that term in ORS 161.085 (Definitions with respect to culpability).</a:t>
            </a:r>
          </a:p>
          <a:p>
            <a:endParaRPr lang="en-US" dirty="0"/>
          </a:p>
          <a:p>
            <a:r>
              <a:rPr lang="en-US" dirty="0"/>
              <a:t>(2) A person commits the offense of vehicular assault if:</a:t>
            </a:r>
          </a:p>
          <a:p>
            <a:pPr lvl="1"/>
            <a:r>
              <a:rPr lang="en-US" dirty="0"/>
              <a:t>(a) The person recklessly operates a vehicle upon a highway in a manner that results in contact between the person’s vehicle and:</a:t>
            </a:r>
          </a:p>
          <a:p>
            <a:pPr lvl="2"/>
            <a:r>
              <a:rPr lang="en-US" dirty="0"/>
              <a:t>(A) A bicycle operated by a person;</a:t>
            </a:r>
          </a:p>
          <a:p>
            <a:pPr lvl="2"/>
            <a:r>
              <a:rPr lang="en-US" dirty="0"/>
              <a:t>(B) A person operating a bicycle;</a:t>
            </a:r>
          </a:p>
          <a:p>
            <a:pPr lvl="2"/>
            <a:r>
              <a:rPr lang="en-US" dirty="0"/>
              <a:t>(C) A motorcycle operated by a person;</a:t>
            </a:r>
          </a:p>
          <a:p>
            <a:pPr lvl="2"/>
            <a:r>
              <a:rPr lang="en-US" dirty="0"/>
              <a:t>(D) A person operating a motorcycle;</a:t>
            </a:r>
          </a:p>
          <a:p>
            <a:pPr lvl="2"/>
            <a:r>
              <a:rPr lang="en-US" dirty="0"/>
              <a:t>(E) A passenger on a motorcycle; or</a:t>
            </a:r>
          </a:p>
          <a:p>
            <a:pPr lvl="2"/>
            <a:r>
              <a:rPr lang="en-US" dirty="0"/>
              <a:t>(F) A pedestrian; and</a:t>
            </a:r>
          </a:p>
          <a:p>
            <a:pPr lvl="1"/>
            <a:r>
              <a:rPr lang="en-US" dirty="0"/>
              <a:t>(b) The contact causes physical injury to the person operating a bicycle, the person operating a motorcycle, the passenger on a motorcycle or the pedestrian.</a:t>
            </a:r>
          </a:p>
          <a:p>
            <a:pPr marL="0" indent="0">
              <a:buNone/>
            </a:pPr>
            <a:endParaRPr lang="en-US" dirty="0"/>
          </a:p>
          <a:p>
            <a:r>
              <a:rPr lang="en-US" dirty="0"/>
              <a:t>(3) The offense described in this section, vehicular assault, is a Class A misdemeanor. [2001 c.635 §5; 2017 c.388 §1]</a:t>
            </a:r>
          </a:p>
        </p:txBody>
      </p:sp>
    </p:spTree>
    <p:extLst>
      <p:ext uri="{BB962C8B-B14F-4D97-AF65-F5344CB8AC3E}">
        <p14:creationId xmlns:p14="http://schemas.microsoft.com/office/powerpoint/2010/main" val="108200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Failure to stop for passenger loading of public transit vehicle; penalty – ORS 811.165</a:t>
            </a:r>
          </a:p>
        </p:txBody>
      </p:sp>
      <p:sp>
        <p:nvSpPr>
          <p:cNvPr id="3" name="Content Placeholder 2"/>
          <p:cNvSpPr>
            <a:spLocks noGrp="1"/>
          </p:cNvSpPr>
          <p:nvPr>
            <p:ph idx="1"/>
          </p:nvPr>
        </p:nvSpPr>
        <p:spPr>
          <a:xfrm>
            <a:off x="677333" y="2019912"/>
            <a:ext cx="9407443" cy="4407265"/>
          </a:xfrm>
        </p:spPr>
        <p:txBody>
          <a:bodyPr>
            <a:normAutofit fontScale="62500" lnSpcReduction="20000"/>
          </a:bodyPr>
          <a:lstStyle/>
          <a:p>
            <a:r>
              <a:rPr lang="en-US" dirty="0"/>
              <a:t>(1) A person commits the offense of failure to stop for passenger loading of a public transit vehicle if the person is the driver of a vehicle overtaking a public transit vehicle described in this section that is stopped or about to stop for the purpose of receiving or discharging any passenger and the person does not:</a:t>
            </a:r>
          </a:p>
          <a:p>
            <a:pPr lvl="1"/>
            <a:r>
              <a:rPr lang="en-US" dirty="0"/>
              <a:t>(a) Stop the overtaking vehicle to the rear of the nearest running board or door of the public transit vehicle; and</a:t>
            </a:r>
          </a:p>
          <a:p>
            <a:pPr lvl="1"/>
            <a:r>
              <a:rPr lang="en-US" dirty="0"/>
              <a:t>(b) Keep the vehicle stationary until all passengers have boarded or alighted therefrom and reached a place of safety.</a:t>
            </a:r>
          </a:p>
          <a:p>
            <a:endParaRPr lang="en-US" dirty="0"/>
          </a:p>
          <a:p>
            <a:r>
              <a:rPr lang="en-US" dirty="0"/>
              <a:t>(2) This section applies to the following public transit vehicles:</a:t>
            </a:r>
          </a:p>
          <a:p>
            <a:pPr lvl="1"/>
            <a:r>
              <a:rPr lang="en-US" dirty="0"/>
              <a:t>(a) Commercial buses; and</a:t>
            </a:r>
          </a:p>
          <a:p>
            <a:pPr lvl="1"/>
            <a:r>
              <a:rPr lang="en-US" dirty="0"/>
              <a:t>(b) Rail fixed guideway public transportation system vehicles.</a:t>
            </a:r>
          </a:p>
          <a:p>
            <a:endParaRPr lang="en-US" dirty="0"/>
          </a:p>
          <a:p>
            <a:r>
              <a:rPr lang="en-US" dirty="0"/>
              <a:t>(3) A person is not in violation of this section if the person passes a public transit vehicle:</a:t>
            </a:r>
          </a:p>
          <a:p>
            <a:pPr lvl="1"/>
            <a:r>
              <a:rPr lang="en-US" dirty="0"/>
              <a:t>(a) Upon the left of any public transit vehicle described in this section on a one-way street; or</a:t>
            </a:r>
          </a:p>
          <a:p>
            <a:pPr lvl="1"/>
            <a:r>
              <a:rPr lang="en-US" dirty="0"/>
              <a:t>(b) At a speed not greater than is reasonable and proper and with due caution for the safety of pedestrians when:</a:t>
            </a:r>
          </a:p>
          <a:p>
            <a:pPr lvl="2"/>
            <a:r>
              <a:rPr lang="en-US" dirty="0"/>
              <a:t>(A) The public transit vehicle has stopped at the curb; or</a:t>
            </a:r>
          </a:p>
          <a:p>
            <a:pPr lvl="2"/>
            <a:r>
              <a:rPr lang="en-US" dirty="0"/>
              <a:t>(B) Any area or space has been officially set apart within the roadway for the exclusive use of pedestrians and the area or space is so protected or marked or indicated by adequate signs as to be plainly visible at all times while set apart as a safety zone.</a:t>
            </a:r>
          </a:p>
          <a:p>
            <a:endParaRPr lang="en-US" dirty="0"/>
          </a:p>
          <a:p>
            <a:r>
              <a:rPr lang="en-US" dirty="0"/>
              <a:t>(4) The offense described in this section, failure to stop for passenger loading of public transit vehicle, is a Class B traffic violation. [1983 c.338 §586; 1985 c.16 §292; 1995 c.383 §49; 2001 c.522 §4; 2017 c.46 §5]</a:t>
            </a:r>
          </a:p>
        </p:txBody>
      </p:sp>
    </p:spTree>
    <p:extLst>
      <p:ext uri="{BB962C8B-B14F-4D97-AF65-F5344CB8AC3E}">
        <p14:creationId xmlns:p14="http://schemas.microsoft.com/office/powerpoint/2010/main" val="296540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Failure to yield right of way to highway worker; penalty – ORS 811.233</a:t>
            </a:r>
          </a:p>
        </p:txBody>
      </p:sp>
      <p:sp>
        <p:nvSpPr>
          <p:cNvPr id="3" name="Content Placeholder 2"/>
          <p:cNvSpPr>
            <a:spLocks noGrp="1"/>
          </p:cNvSpPr>
          <p:nvPr>
            <p:ph idx="1"/>
          </p:nvPr>
        </p:nvSpPr>
        <p:spPr/>
        <p:txBody>
          <a:bodyPr>
            <a:normAutofit lnSpcReduction="10000"/>
          </a:bodyPr>
          <a:lstStyle/>
          <a:p>
            <a:r>
              <a:rPr lang="en-US" dirty="0"/>
              <a:t>(1) A person commits the offense of failure to yield the right of way to a highway worker who is a pedestrian if the person is operating a motor vehicle in a highway work zone and does not yield the right of way to a highway worker who is a pedestrian.</a:t>
            </a:r>
          </a:p>
          <a:p>
            <a:endParaRPr lang="en-US" dirty="0"/>
          </a:p>
          <a:p>
            <a:r>
              <a:rPr lang="en-US" dirty="0"/>
              <a:t>(2) The provisions of ORS 814.040 (Failure to yield to vehicle) and 814.070 (Improper position upon or improperly proceeding along highway) regarding pedestrians do not apply to pedestrians described in subsection (1) of this section.</a:t>
            </a:r>
          </a:p>
          <a:p>
            <a:endParaRPr lang="en-US" dirty="0"/>
          </a:p>
          <a:p>
            <a:r>
              <a:rPr lang="en-US" dirty="0"/>
              <a:t>(3) The offense described in this section, failure to yield the right of way to a highway worker who is a pedestrian, is a Class B traffic violation. [1997 c.843 §2]</a:t>
            </a:r>
          </a:p>
          <a:p>
            <a:endParaRPr lang="en-US" dirty="0"/>
          </a:p>
          <a:p>
            <a:pPr marL="0" indent="0">
              <a:buNone/>
            </a:pPr>
            <a:endParaRPr lang="en-US" dirty="0"/>
          </a:p>
        </p:txBody>
      </p:sp>
    </p:spTree>
    <p:extLst>
      <p:ext uri="{BB962C8B-B14F-4D97-AF65-F5344CB8AC3E}">
        <p14:creationId xmlns:p14="http://schemas.microsoft.com/office/powerpoint/2010/main" val="113737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Failure to stop when emerging from alley, driveway or building; penalty – ORS 811.505</a:t>
            </a:r>
          </a:p>
        </p:txBody>
      </p:sp>
      <p:sp>
        <p:nvSpPr>
          <p:cNvPr id="3" name="Content Placeholder 2"/>
          <p:cNvSpPr>
            <a:spLocks noGrp="1"/>
          </p:cNvSpPr>
          <p:nvPr>
            <p:ph idx="1"/>
          </p:nvPr>
        </p:nvSpPr>
        <p:spPr/>
        <p:txBody>
          <a:bodyPr>
            <a:normAutofit fontScale="85000" lnSpcReduction="10000"/>
          </a:bodyPr>
          <a:lstStyle/>
          <a:p>
            <a:r>
              <a:rPr lang="en-US" dirty="0"/>
              <a:t>(1) A person commits the offense of failure to stop when emerging from an alley, driveway or building if the person is operating a vehicle that is emerging from an alley, building, private road or driveway in a business or residence district and the person does not stop the vehicle as follows:</a:t>
            </a:r>
          </a:p>
          <a:p>
            <a:endParaRPr lang="en-US" dirty="0"/>
          </a:p>
          <a:p>
            <a:r>
              <a:rPr lang="en-US" dirty="0"/>
              <a:t>(a) If there is a sidewalk or sidewalk area, the person must stop the vehicle before driving onto the sidewalk or sidewalk area.</a:t>
            </a:r>
          </a:p>
          <a:p>
            <a:endParaRPr lang="en-US" dirty="0"/>
          </a:p>
          <a:p>
            <a:r>
              <a:rPr lang="en-US" dirty="0"/>
              <a:t>(b) If there is no sidewalk or sidewalk area, the person must stop at the point nearest the roadway to be entered where the driver has a view of approaching traffic.</a:t>
            </a:r>
          </a:p>
          <a:p>
            <a:endParaRPr lang="en-US" dirty="0"/>
          </a:p>
          <a:p>
            <a:r>
              <a:rPr lang="en-US" dirty="0"/>
              <a:t>(2) The offense described in this section, failure to stop when emerging from an alley, driveway or building, is a Class B traffic violation. [1983 c.338 §658; 1985 c.16 §322; 1995 c.383 §78]</a:t>
            </a:r>
          </a:p>
        </p:txBody>
      </p:sp>
    </p:spTree>
    <p:extLst>
      <p:ext uri="{BB962C8B-B14F-4D97-AF65-F5344CB8AC3E}">
        <p14:creationId xmlns:p14="http://schemas.microsoft.com/office/powerpoint/2010/main" val="2392734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Places where stopping, standing and parking prohibited – ORS 811.550 (Part 1/3)</a:t>
            </a:r>
          </a:p>
        </p:txBody>
      </p:sp>
      <p:sp>
        <p:nvSpPr>
          <p:cNvPr id="3" name="Content Placeholder 2"/>
          <p:cNvSpPr>
            <a:spLocks noGrp="1"/>
          </p:cNvSpPr>
          <p:nvPr>
            <p:ph idx="1"/>
          </p:nvPr>
        </p:nvSpPr>
        <p:spPr>
          <a:xfrm>
            <a:off x="826477" y="1825625"/>
            <a:ext cx="9231923" cy="4724644"/>
          </a:xfrm>
        </p:spPr>
        <p:txBody>
          <a:bodyPr>
            <a:normAutofit fontScale="62500" lnSpcReduction="20000"/>
          </a:bodyPr>
          <a:lstStyle/>
          <a:p>
            <a:r>
              <a:rPr lang="en-US" dirty="0"/>
              <a:t>(1) Upon a roadway outside a business district or residence district, whether attended or unattended, when it is practicable to stop, park or leave the vehicle standing off the roadway. Exemptions under ORS 811.560 (Exemptions from prohibitions on stopping, standing or parking) (1), (7) and (9) are applicable to this subsection.</a:t>
            </a:r>
          </a:p>
          <a:p>
            <a:r>
              <a:rPr lang="en-US" dirty="0"/>
              <a:t>(2) On a shoulder, whether attended or unattended, unless a clear and unobstructed width of the roadway opposite the standing vehicle is left for the passage of other vehicles and the standing vehicle is visible from a distance of 200 feet in each direction upon the roadway or the person, at least 200 feet in each direction upon the roadway, warns approaching motorists of the standing vehicle by use of flaggers, flags, signs or other signals. Exemptions under ORS 811.560 (Exemptions from prohibitions on stopping, standing or parking) (9) are applicable to this subsection.</a:t>
            </a:r>
          </a:p>
          <a:p>
            <a:r>
              <a:rPr lang="en-US" dirty="0"/>
              <a:t>(3) On the roadway side of a vehicle stopped or parked at the edge or curb of a highway. Exemptions under ORS 811.560 (Exemptions from prohibitions on stopping, standing or parking) (7) are applicable to this subsection.</a:t>
            </a:r>
          </a:p>
          <a:p>
            <a:r>
              <a:rPr lang="en-US" dirty="0"/>
              <a:t>(4) On a sidewalk. Exemptions under ORS 811.560 (Exemptions from prohibitions on stopping, standing or parking) (4) to (7) are applicable to this subsection.</a:t>
            </a:r>
          </a:p>
          <a:p>
            <a:r>
              <a:rPr lang="en-US" dirty="0"/>
              <a:t>(5) Within an intersection. Exemptions under ORS 811.560 (Exemptions from prohibitions on stopping, standing or parking) (4) to (7) are applicable to this subsection.</a:t>
            </a:r>
          </a:p>
          <a:p>
            <a:r>
              <a:rPr lang="en-US" dirty="0"/>
              <a:t>(6) On a crosswalk. Exemptions under ORS 811.560 (Exemptions from prohibitions on stopping, standing or parking) (4) to (7) are applicable to this subsection.</a:t>
            </a:r>
          </a:p>
          <a:p>
            <a:r>
              <a:rPr lang="en-US" dirty="0"/>
              <a:t>(7) Between a safety zone and the adjacent curb or within 30 feet of points on the curb immediately opposite the ends of a safety zone, unless a different length is indicated by signs and markings. For purposes of this subsection the safety zone must be an area or space officially set apart within a roadway for the exclusive use of pedestrians and which is protected or is so marked or indicated by adequate signs as to be plainly visible at all times while set apart as a safety zone. Exemptions under ORS 811.560 (Exemptions from prohibitions on stopping, standing or parking) (4) to (7) are applicable to this subsection.</a:t>
            </a:r>
          </a:p>
          <a:p>
            <a:r>
              <a:rPr lang="en-US" dirty="0"/>
              <a:t>(8) Alongside or opposite a street excavation or obstruction when stopping, standing or parking would obstruct traffic. Exemptions under ORS 811.560 (Exemptions from prohibitions on stopping, standing or parking) (4) to (7) are applicable to this subsection.</a:t>
            </a:r>
          </a:p>
        </p:txBody>
      </p:sp>
    </p:spTree>
    <p:extLst>
      <p:ext uri="{BB962C8B-B14F-4D97-AF65-F5344CB8AC3E}">
        <p14:creationId xmlns:p14="http://schemas.microsoft.com/office/powerpoint/2010/main" val="384722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Places where stopping, standing and parking prohibited – ORS 811.550 (Part 2/3)</a:t>
            </a:r>
          </a:p>
        </p:txBody>
      </p:sp>
      <p:sp>
        <p:nvSpPr>
          <p:cNvPr id="3" name="Content Placeholder 2"/>
          <p:cNvSpPr>
            <a:spLocks noGrp="1"/>
          </p:cNvSpPr>
          <p:nvPr>
            <p:ph idx="1"/>
          </p:nvPr>
        </p:nvSpPr>
        <p:spPr>
          <a:xfrm>
            <a:off x="829408" y="1930400"/>
            <a:ext cx="8683869" cy="4690208"/>
          </a:xfrm>
        </p:spPr>
        <p:txBody>
          <a:bodyPr>
            <a:normAutofit fontScale="70000" lnSpcReduction="20000"/>
          </a:bodyPr>
          <a:lstStyle/>
          <a:p>
            <a:pPr marL="0" indent="0">
              <a:buNone/>
            </a:pPr>
            <a:endParaRPr lang="en-US" dirty="0"/>
          </a:p>
          <a:p>
            <a:r>
              <a:rPr lang="en-US" dirty="0"/>
              <a:t>(9) Upon a bridge or other elevated structure upon a highway. Exemptions under ORS 811.560 (Exemptions from prohibitions on stopping, standing or parking) (4) to (8) are applicable to this subsection.</a:t>
            </a:r>
          </a:p>
          <a:p>
            <a:r>
              <a:rPr lang="en-US" dirty="0"/>
              <a:t>(10) Within a highway tunnel. Exemptions under ORS 811.560 (Exemptions from prohibitions on stopping, standing or parking) (4) to (7) are applicable to this subsection.</a:t>
            </a:r>
          </a:p>
          <a:p>
            <a:r>
              <a:rPr lang="en-US" dirty="0"/>
              <a:t>(11) On any railroad or rail fixed guideway public transportation system tracks or within seven and one-half feet of the nearest rail at a time when the parking of vehicles would conflict with operations or repair of the tracks. Exemptions under ORS 811.560 (Exemptions from prohibitions on stopping, standing or parking) (4) to (7) are applicable to this subsection.</a:t>
            </a:r>
          </a:p>
          <a:p>
            <a:r>
              <a:rPr lang="en-US" dirty="0"/>
              <a:t>(12) On a throughway. Exemptions under ORS 811.560 (Exemptions from prohibitions on stopping, standing or parking) (4) to (7) are applicable to this subsection.</a:t>
            </a:r>
          </a:p>
          <a:p>
            <a:r>
              <a:rPr lang="en-US" dirty="0"/>
              <a:t>(13) In the area between roadways of a divided highway, including crossovers. Exemptions under ORS 811.560 (Exemptions from prohibitions on stopping, standing or parking) (4) to (7) are applicable to this subsection.</a:t>
            </a:r>
          </a:p>
          <a:p>
            <a:r>
              <a:rPr lang="en-US" dirty="0"/>
              <a:t>(14) At any place where traffic control devices prohibit stopping. Exemptions under ORS 811.560 (Exemptions from prohibitions on stopping, standing or parking) (4) to (7) are applicable to this subsection.</a:t>
            </a:r>
          </a:p>
          <a:p>
            <a:r>
              <a:rPr lang="en-US" dirty="0"/>
              <a:t>(15) In front of a public or private driveway. Exemptions under ORS 811.560 (Exemptions from prohibitions on stopping, standing or parking) (2) and (4) to (7) are applicable to this subsection.</a:t>
            </a:r>
          </a:p>
          <a:p>
            <a:r>
              <a:rPr lang="en-US" dirty="0"/>
              <a:t>(16) Within 10 feet of a fire hydrant. Exemptions under ORS 811.560 (Exemptions from prohibitions on stopping, standing or parking) (2) and (4) to (7) are applicable to this subsection.</a:t>
            </a:r>
          </a:p>
          <a:p>
            <a:r>
              <a:rPr lang="en-US" dirty="0"/>
              <a:t>(17) Within 20 feet of a crosswalk at an intersection. Exemptions under ORS 811.560 (Exemptions from prohibitions on stopping, standing or parking) (2) and (4) to (7) are applicable to this subsection.</a:t>
            </a:r>
          </a:p>
        </p:txBody>
      </p:sp>
    </p:spTree>
    <p:extLst>
      <p:ext uri="{BB962C8B-B14F-4D97-AF65-F5344CB8AC3E}">
        <p14:creationId xmlns:p14="http://schemas.microsoft.com/office/powerpoint/2010/main" val="644816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Places where stopping, standing and parking prohibited – ORS 811.550 (Part 3/3)</a:t>
            </a:r>
          </a:p>
        </p:txBody>
      </p:sp>
      <p:sp>
        <p:nvSpPr>
          <p:cNvPr id="3" name="Content Placeholder 2"/>
          <p:cNvSpPr>
            <a:spLocks noGrp="1"/>
          </p:cNvSpPr>
          <p:nvPr>
            <p:ph idx="1"/>
          </p:nvPr>
        </p:nvSpPr>
        <p:spPr>
          <a:xfrm>
            <a:off x="838200" y="1825625"/>
            <a:ext cx="8595946" cy="4768606"/>
          </a:xfrm>
        </p:spPr>
        <p:txBody>
          <a:bodyPr>
            <a:normAutofit fontScale="70000" lnSpcReduction="20000"/>
          </a:bodyPr>
          <a:lstStyle/>
          <a:p>
            <a:r>
              <a:rPr lang="en-US" dirty="0"/>
              <a:t>(18) Within 50 feet upon the approach to an official flashing signal, stop sign, yield sign or traffic control device located at the side of the roadway if the standing or parking of a vehicle will obstruct the view of any traffic control device located at the side of the roadway. Exemptions under ORS 811.560 (Exemptions from prohibitions on stopping, standing or parking) (2) and (4) to (7) are applicable to this subsection.</a:t>
            </a:r>
          </a:p>
          <a:p>
            <a:r>
              <a:rPr lang="en-US" dirty="0"/>
              <a:t>(19) Within 15 feet of the driveway entrance to a fire station and on the side of a street opposite the entrance to a fire station, within 75 feet of the entrance. Exemptions under ORS 811.560 (Exemptions from prohibitions on stopping, standing or parking) (2) and (4) to (7) are applicable to this subsection.</a:t>
            </a:r>
          </a:p>
          <a:p>
            <a:r>
              <a:rPr lang="en-US" dirty="0"/>
              <a:t>(20) At any place where traffic control devices prohibit standing. Exemptions under ORS 811.560 (Exemptions from prohibitions on stopping, standing or parking) (2) and (4) to (7) are applicable to this subsection.</a:t>
            </a:r>
          </a:p>
          <a:p>
            <a:r>
              <a:rPr lang="en-US" dirty="0"/>
              <a:t>(21) Within 50 feet of the nearest rail of a railroad or rail fixed guideway public transportation system crossing. Exemptions under ORS 811.560 (Exemptions from prohibitions on stopping, standing or parking) (3) to (7) are applicable to this subsection.</a:t>
            </a:r>
          </a:p>
          <a:p>
            <a:r>
              <a:rPr lang="en-US" dirty="0"/>
              <a:t>(22) At any place where traffic control devices prohibit parking. Exemptions under ORS 811.560 (Exemptions from prohibitions on stopping, standing or parking) (3) to (7) are applicable to this subsection.</a:t>
            </a:r>
          </a:p>
          <a:p>
            <a:r>
              <a:rPr lang="en-US" dirty="0"/>
              <a:t>(23) On a bicycle lane. Exemptions under ORS 811.560 (Exemptions from prohibitions on stopping, standing or parking) are applicable to this subsection.</a:t>
            </a:r>
          </a:p>
          <a:p>
            <a:r>
              <a:rPr lang="en-US" dirty="0"/>
              <a:t>(24) On a bicycle path. Exemptions under ORS 811.560 (Exemptions from prohibitions on stopping, standing or parking) are applicable to this subsection. [1983 c.338 §669; 1985 c.21 §1; 1985 c.334 §1; 1989 c.433 §2; 1997 c.249 §234; 2001 c.522 §9; 2017 c.46 §10]</a:t>
            </a:r>
          </a:p>
        </p:txBody>
      </p:sp>
    </p:spTree>
    <p:extLst>
      <p:ext uri="{BB962C8B-B14F-4D97-AF65-F5344CB8AC3E}">
        <p14:creationId xmlns:p14="http://schemas.microsoft.com/office/powerpoint/2010/main" val="3650246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Illegal stopping, standing or parking; affirmative defense; penalty – ORS 811.555</a:t>
            </a:r>
          </a:p>
        </p:txBody>
      </p:sp>
      <p:sp>
        <p:nvSpPr>
          <p:cNvPr id="3" name="Content Placeholder 2"/>
          <p:cNvSpPr>
            <a:spLocks noGrp="1"/>
          </p:cNvSpPr>
          <p:nvPr>
            <p:ph idx="1"/>
          </p:nvPr>
        </p:nvSpPr>
        <p:spPr>
          <a:xfrm>
            <a:off x="838200" y="1825625"/>
            <a:ext cx="9017977" cy="4654306"/>
          </a:xfrm>
        </p:spPr>
        <p:txBody>
          <a:bodyPr>
            <a:normAutofit fontScale="77500" lnSpcReduction="20000"/>
          </a:bodyPr>
          <a:lstStyle/>
          <a:p>
            <a:r>
              <a:rPr lang="en-US" dirty="0"/>
              <a:t>(1) A person commits the offense of illegal stopping, standing or parking if:</a:t>
            </a:r>
          </a:p>
          <a:p>
            <a:pPr lvl="1"/>
            <a:r>
              <a:rPr lang="en-US" dirty="0"/>
              <a:t>(a) The person stops, parks or leaves standing a vehicle in a place where such stopping, parking or standing is prohibited under ORS 811.550 (Places where stopping, standing and parking prohibited); or</a:t>
            </a:r>
          </a:p>
          <a:p>
            <a:pPr lvl="1"/>
            <a:r>
              <a:rPr lang="en-US" dirty="0"/>
              <a:t>(b) The person is the owner of an unattended vehicle parked in a place where such parking is prohibited under ORS 811.550 (Places where stopping, standing and parking prohibited).</a:t>
            </a:r>
          </a:p>
          <a:p>
            <a:endParaRPr lang="en-US" dirty="0"/>
          </a:p>
          <a:p>
            <a:r>
              <a:rPr lang="en-US" dirty="0"/>
              <a:t>(2) Exemptions from this section are established under ORS 811.560 (Exemptions from prohibitions on stopping, standing or parking).</a:t>
            </a:r>
          </a:p>
          <a:p>
            <a:endParaRPr lang="en-US" dirty="0"/>
          </a:p>
          <a:p>
            <a:r>
              <a:rPr lang="en-US" dirty="0"/>
              <a:t>(3) A police officer, under authority granted by ORS 810.430 (Movement of illegally parked vehicles), may move or require to be moved a vehicle that is stopped, parked or left standing in violation of this section.</a:t>
            </a:r>
          </a:p>
          <a:p>
            <a:endParaRPr lang="en-US" dirty="0"/>
          </a:p>
          <a:p>
            <a:r>
              <a:rPr lang="en-US" dirty="0"/>
              <a:t>(4) It is an affirmative defense to a prosecution of the owner of a vehicle under subsection (1)(b) of this section that the use of the vehicle was not authorized by the owner, either expressly or by implication.</a:t>
            </a:r>
          </a:p>
          <a:p>
            <a:endParaRPr lang="en-US" dirty="0"/>
          </a:p>
          <a:p>
            <a:r>
              <a:rPr lang="en-US" dirty="0"/>
              <a:t>(5) The offense described by this section, illegal stopping, standing or parking, is a Class D traffic violation. [1983 c.338 §668; 1987 c.687 §4]</a:t>
            </a:r>
          </a:p>
        </p:txBody>
      </p:sp>
    </p:spTree>
    <p:extLst>
      <p:ext uri="{BB962C8B-B14F-4D97-AF65-F5344CB8AC3E}">
        <p14:creationId xmlns:p14="http://schemas.microsoft.com/office/powerpoint/2010/main" val="2093939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Exemptions from prohibitions on stopping, standing and parking – ORS 811.560 (Part 1/2)</a:t>
            </a:r>
          </a:p>
        </p:txBody>
      </p:sp>
      <p:sp>
        <p:nvSpPr>
          <p:cNvPr id="3" name="Content Placeholder 2"/>
          <p:cNvSpPr>
            <a:spLocks noGrp="1"/>
          </p:cNvSpPr>
          <p:nvPr>
            <p:ph idx="1"/>
          </p:nvPr>
        </p:nvSpPr>
        <p:spPr>
          <a:xfrm>
            <a:off x="838200" y="1825625"/>
            <a:ext cx="8736623" cy="4548798"/>
          </a:xfrm>
        </p:spPr>
        <p:txBody>
          <a:bodyPr>
            <a:normAutofit fontScale="85000" lnSpcReduction="20000"/>
          </a:bodyPr>
          <a:lstStyle/>
          <a:p>
            <a:pPr marL="0" indent="0">
              <a:buNone/>
            </a:pPr>
            <a:endParaRPr lang="en-US" dirty="0"/>
          </a:p>
          <a:p>
            <a:r>
              <a:rPr lang="en-US" dirty="0"/>
              <a:t>(1) When applicable, this subsection exempts school buses or worker transport buses stopped on a roadway to load or unload workers or children, providing that the flashing school bus safety lights on the bus are operating.</a:t>
            </a:r>
          </a:p>
          <a:p>
            <a:endParaRPr lang="en-US" dirty="0"/>
          </a:p>
          <a:p>
            <a:r>
              <a:rPr lang="en-US" dirty="0"/>
              <a:t>(2) When applicable, this subsection exempts vehicles stopped, standing or parked momentarily to pick up or discharge a passenger.</a:t>
            </a:r>
          </a:p>
          <a:p>
            <a:endParaRPr lang="en-US" dirty="0"/>
          </a:p>
          <a:p>
            <a:r>
              <a:rPr lang="en-US" dirty="0"/>
              <a:t>(3) When applicable, this subsection exempts vehicles stopped, standing or parked momentarily for the purpose of and while actually engaged in loading or unloading property or passengers.</a:t>
            </a:r>
          </a:p>
          <a:p>
            <a:endParaRPr lang="en-US" dirty="0"/>
          </a:p>
          <a:p>
            <a:r>
              <a:rPr lang="en-US" dirty="0"/>
              <a:t>(4) When applicable, this subsection exempts vehicles owned or operated by the state, a county or city when stopping, standing or parking is necessary to perform maintenance or repair work on the roadway.</a:t>
            </a:r>
          </a:p>
          <a:p>
            <a:endParaRPr lang="en-US" dirty="0"/>
          </a:p>
          <a:p>
            <a:r>
              <a:rPr lang="en-US" dirty="0"/>
              <a:t>(5) When applicable, this subsection exempts vehicles from the prohibitions and penalties when the driver’s disregard of the prohibitions is necessary to avoid conflict with other traffic.</a:t>
            </a:r>
          </a:p>
          <a:p>
            <a:endParaRPr lang="en-US" dirty="0"/>
          </a:p>
          <a:p>
            <a:endParaRPr lang="en-US" dirty="0"/>
          </a:p>
        </p:txBody>
      </p:sp>
    </p:spTree>
    <p:extLst>
      <p:ext uri="{BB962C8B-B14F-4D97-AF65-F5344CB8AC3E}">
        <p14:creationId xmlns:p14="http://schemas.microsoft.com/office/powerpoint/2010/main" val="3699984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Exemptions from prohibitions on stopping, standing and parking – ORS 811.560 (Part 2/2)</a:t>
            </a:r>
          </a:p>
        </p:txBody>
      </p:sp>
      <p:sp>
        <p:nvSpPr>
          <p:cNvPr id="3" name="Content Placeholder 2"/>
          <p:cNvSpPr>
            <a:spLocks noGrp="1"/>
          </p:cNvSpPr>
          <p:nvPr>
            <p:ph idx="1"/>
          </p:nvPr>
        </p:nvSpPr>
        <p:spPr>
          <a:xfrm>
            <a:off x="838200" y="1825625"/>
            <a:ext cx="8613531" cy="4408122"/>
          </a:xfrm>
        </p:spPr>
        <p:txBody>
          <a:bodyPr>
            <a:normAutofit fontScale="70000" lnSpcReduction="20000"/>
          </a:bodyPr>
          <a:lstStyle/>
          <a:p>
            <a:pPr marL="0" indent="0">
              <a:buNone/>
            </a:pPr>
            <a:endParaRPr lang="en-US" dirty="0"/>
          </a:p>
          <a:p>
            <a:r>
              <a:rPr lang="en-US" dirty="0"/>
              <a:t>(6) When applicable, this subsection exempts vehicles acting in compliance with law or at the direction of a police officer or a traffic control device.</a:t>
            </a:r>
          </a:p>
          <a:p>
            <a:endParaRPr lang="en-US" dirty="0"/>
          </a:p>
          <a:p>
            <a:r>
              <a:rPr lang="en-US" dirty="0"/>
              <a:t>(7) When applicable, this subsection exempts the driver of a vehicle that is disabled in such manner and to such extent that the driver cannot avoid stopping or temporarily leaving the disabled vehicle in a prohibited position.</a:t>
            </a:r>
          </a:p>
          <a:p>
            <a:endParaRPr lang="en-US" dirty="0"/>
          </a:p>
          <a:p>
            <a:r>
              <a:rPr lang="en-US" dirty="0"/>
              <a:t>(8) When applicable, this subsection exempts vehicles owned or operated by the State Department of Fish and Wildlife when stopping, standing or parking is necessary to enable employees to release fish.</a:t>
            </a:r>
          </a:p>
          <a:p>
            <a:endParaRPr lang="en-US" dirty="0"/>
          </a:p>
          <a:p>
            <a:r>
              <a:rPr lang="en-US" dirty="0"/>
              <a:t>(9) When applicable, this subsection exempts vehicles momentarily stopped to allow oncoming traffic to pass before making a right-hand or left-hand turn or momentarily stopped in preparation for or while negotiating an exit from the road.</a:t>
            </a:r>
          </a:p>
          <a:p>
            <a:endParaRPr lang="en-US" dirty="0"/>
          </a:p>
          <a:p>
            <a:r>
              <a:rPr lang="en-US" dirty="0"/>
              <a:t>(10) When applicable, this subsection exempts commercial vehicles that are stopped, standing or parked when stopping, standing or parking is necessary to engage in any activity associated with the collection of solid waste, recyclable material or yard debris, as those terms are defined in ORS 459.005 (Definitions for ORS 459.005 to 459.437, 459.705 to 459.790 and 459A.005 to 459A.665). [1983 c.338 §670; 1985 c.334 §2; 1989 c.433 §3; 2013 c.250 §1]</a:t>
            </a:r>
          </a:p>
        </p:txBody>
      </p:sp>
    </p:spTree>
    <p:extLst>
      <p:ext uri="{BB962C8B-B14F-4D97-AF65-F5344CB8AC3E}">
        <p14:creationId xmlns:p14="http://schemas.microsoft.com/office/powerpoint/2010/main" val="199370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normAutofit fontScale="62500" lnSpcReduction="20000"/>
          </a:bodyPr>
          <a:lstStyle/>
          <a:p>
            <a:r>
              <a:rPr lang="en-US" dirty="0"/>
              <a:t>ORS Laws, including: </a:t>
            </a:r>
          </a:p>
          <a:p>
            <a:pPr lvl="1"/>
            <a:r>
              <a:rPr lang="en-US" dirty="0"/>
              <a:t>801.155, 801.220, 801.305, 801.320, 801.385, 801.440, 801.480, 801.485, 810.020, 811.005, 811.015, 811.020, 811.025, 811.028, 811.035, 811.060, 811.165, 811.233, 811.505, 811.550, 811.555, 811.560, 814.010, 814.020, 814.040, 814.060, 814.070, 814.110, </a:t>
            </a:r>
          </a:p>
          <a:p>
            <a:r>
              <a:rPr lang="en-US" dirty="0"/>
              <a:t>Photo Radar</a:t>
            </a:r>
          </a:p>
          <a:p>
            <a:pPr lvl="1"/>
            <a:r>
              <a:rPr lang="en-US" dirty="0"/>
              <a:t>ORS 810.438, 810.439</a:t>
            </a:r>
          </a:p>
          <a:p>
            <a:r>
              <a:rPr lang="en-US" dirty="0"/>
              <a:t>Violation Proceedings by Private Party</a:t>
            </a:r>
          </a:p>
          <a:p>
            <a:pPr lvl="1"/>
            <a:r>
              <a:rPr lang="en-US" dirty="0"/>
              <a:t>ORS 153.042 Citation Requirements for Enforcement Officer</a:t>
            </a:r>
          </a:p>
          <a:p>
            <a:pPr lvl="1"/>
            <a:r>
              <a:rPr lang="en-US" dirty="0"/>
              <a:t>ORS 153.058 Initiation of Violation Proceedings by Private Party</a:t>
            </a:r>
          </a:p>
          <a:p>
            <a:r>
              <a:rPr lang="en-US" dirty="0"/>
              <a:t>New ORS Effective 1/1/20</a:t>
            </a:r>
          </a:p>
          <a:p>
            <a:pPr lvl="1"/>
            <a:r>
              <a:rPr lang="en-US" dirty="0"/>
              <a:t>ORS 811.260 and 811.265 Bicycle Rider Allowed to Slow, Yield, and Roll at Stop Signs</a:t>
            </a:r>
          </a:p>
          <a:p>
            <a:pPr lvl="1"/>
            <a:r>
              <a:rPr lang="en-US" dirty="0"/>
              <a:t>ORS 801.155 Bike Lanes Continue Through Intersections</a:t>
            </a:r>
          </a:p>
          <a:p>
            <a:r>
              <a:rPr lang="en-US" dirty="0"/>
              <a:t>City and County Codes, including:</a:t>
            </a:r>
          </a:p>
          <a:p>
            <a:pPr lvl="1"/>
            <a:r>
              <a:rPr lang="en-US" dirty="0"/>
              <a:t>Albany Municipal Code, Ashland Municipal Code, Astoria City Code, Beaverton Municipal Code, Eugene City Code, Gresham Municipal Code, Milwaukie Municipal Code, Oregon City Municipal Code, Portland City Code, Sandy City Code, </a:t>
            </a:r>
            <a:r>
              <a:rPr lang="en-US" dirty="0" err="1"/>
              <a:t>Scaoppoose</a:t>
            </a:r>
            <a:r>
              <a:rPr lang="en-US" dirty="0"/>
              <a:t> Municipal Code of Ordinances, Springfield Municipal Code, St. Helens Municipal Code, Stayton City Code, Tigard Municipal Code, Troutdale City Ordinances, West Linn Municipal Code, Woodburn City Ordinances, Yamhill Active Municipal Code</a:t>
            </a:r>
          </a:p>
          <a:p>
            <a:endParaRPr lang="en-US" dirty="0"/>
          </a:p>
        </p:txBody>
      </p:sp>
    </p:spTree>
    <p:extLst>
      <p:ext uri="{BB962C8B-B14F-4D97-AF65-F5344CB8AC3E}">
        <p14:creationId xmlns:p14="http://schemas.microsoft.com/office/powerpoint/2010/main" val="3882169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Appropriate responses to traffic control devices – ORS 814.010 (Part 1/2)</a:t>
            </a:r>
          </a:p>
        </p:txBody>
      </p:sp>
      <p:sp>
        <p:nvSpPr>
          <p:cNvPr id="3" name="Content Placeholder 2"/>
          <p:cNvSpPr>
            <a:spLocks noGrp="1"/>
          </p:cNvSpPr>
          <p:nvPr>
            <p:ph idx="1"/>
          </p:nvPr>
        </p:nvSpPr>
        <p:spPr>
          <a:xfrm>
            <a:off x="838200" y="1843208"/>
            <a:ext cx="8683869" cy="4575175"/>
          </a:xfrm>
        </p:spPr>
        <p:txBody>
          <a:bodyPr>
            <a:normAutofit fontScale="92500" lnSpcReduction="10000"/>
          </a:bodyPr>
          <a:lstStyle/>
          <a:p>
            <a:pPr marL="0" indent="0">
              <a:buNone/>
            </a:pPr>
            <a:endParaRPr lang="en-US" dirty="0"/>
          </a:p>
          <a:p>
            <a:r>
              <a:rPr lang="en-US" dirty="0"/>
              <a:t>(1) A pedestrian facing a traffic control device with a green light may proceed across the roadway within any marked or unmarked crosswalk unless prohibited from doing so by other traffic control devices.</a:t>
            </a:r>
          </a:p>
          <a:p>
            <a:endParaRPr lang="en-US" dirty="0"/>
          </a:p>
          <a:p>
            <a:r>
              <a:rPr lang="en-US" dirty="0"/>
              <a:t>(2) A pedestrian facing a traffic control device with a green arrow signal light may proceed across the roadway within any marked or unmarked crosswalk unless prohibited from doing so by other traffic control devices.</a:t>
            </a:r>
          </a:p>
          <a:p>
            <a:endParaRPr lang="en-US" dirty="0"/>
          </a:p>
          <a:p>
            <a:r>
              <a:rPr lang="en-US" dirty="0"/>
              <a:t>(3) A pedestrian facing a traffic control device with a steady yellow light shall not enter the roadway unless otherwise directed by a pedestrian control signal.</a:t>
            </a:r>
          </a:p>
          <a:p>
            <a:endParaRPr lang="en-US" dirty="0"/>
          </a:p>
          <a:p>
            <a:r>
              <a:rPr lang="en-US" dirty="0"/>
              <a:t>(4) A pedestrian facing a traffic control device with a steady red light shall not enter the roadway unless otherwise directed by a pedestrian control signal.</a:t>
            </a:r>
          </a:p>
          <a:p>
            <a:endParaRPr lang="en-US" dirty="0"/>
          </a:p>
        </p:txBody>
      </p:sp>
    </p:spTree>
    <p:extLst>
      <p:ext uri="{BB962C8B-B14F-4D97-AF65-F5344CB8AC3E}">
        <p14:creationId xmlns:p14="http://schemas.microsoft.com/office/powerpoint/2010/main" val="1257023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Appropriate responses to traffic control devices – ORS 814.010 (Part 2/2)</a:t>
            </a:r>
          </a:p>
        </p:txBody>
      </p:sp>
      <p:sp>
        <p:nvSpPr>
          <p:cNvPr id="3" name="Content Placeholder 2"/>
          <p:cNvSpPr>
            <a:spLocks noGrp="1"/>
          </p:cNvSpPr>
          <p:nvPr>
            <p:ph idx="1"/>
          </p:nvPr>
        </p:nvSpPr>
        <p:spPr>
          <a:xfrm>
            <a:off x="838200" y="1825625"/>
            <a:ext cx="8789377" cy="4610344"/>
          </a:xfrm>
        </p:spPr>
        <p:txBody>
          <a:bodyPr>
            <a:normAutofit fontScale="85000" lnSpcReduction="20000"/>
          </a:bodyPr>
          <a:lstStyle/>
          <a:p>
            <a:pPr marL="0" indent="0">
              <a:buNone/>
            </a:pPr>
            <a:endParaRPr lang="en-US" dirty="0"/>
          </a:p>
          <a:p>
            <a:r>
              <a:rPr lang="en-US" dirty="0"/>
              <a:t>(5) If a traffic control device is erected and maintained at a place other than an intersection, the provisions of this section are applicable.</a:t>
            </a:r>
          </a:p>
          <a:p>
            <a:endParaRPr lang="en-US" dirty="0"/>
          </a:p>
          <a:p>
            <a:r>
              <a:rPr lang="en-US" dirty="0"/>
              <a:t>(6) When a pedestrian control signal showing the words “Walk” and “Wait” or “Don’t Walk” or any other pedestrian symbol approved by the Oregon Transportation Commission under ORS 810.200 (Uniform standards for traffic control devices) and 810.210 (Placement and control of traffic control devices) for the purpose of controlling pedestrian crossing is in place, the signal indicates and applies as follows:</a:t>
            </a:r>
          </a:p>
          <a:p>
            <a:pPr lvl="1"/>
            <a:r>
              <a:rPr lang="en-US" dirty="0"/>
              <a:t>(a) If a pedestrian is facing a “Walk” signal or other symbol approved under ORS 810.200 (Uniform standards for traffic control devices) and 810.210 (Placement and control of traffic control devices) indicating that the pedestrian may proceed, the pedestrian may proceed across the roadway in the direction of the signal.</a:t>
            </a:r>
          </a:p>
          <a:p>
            <a:pPr lvl="1"/>
            <a:r>
              <a:rPr lang="en-US" dirty="0"/>
              <a:t>(b) A pedestrian shall not start to cross the roadway in the direction of a signal showing a “Wait” or “Don’t Walk” or any other symbol approved under ORS 810.200 (Uniform standards for traffic control devices) and 810.210 (Placement and control of traffic control devices) indicating that the pedestrian may not proceed. A pedestrian who has started crossing a roadway on a signal showing “Walk” or any other approved symbol to proceed shall proceed with dispatch to a sidewalk or safety island while a signal is showing “Wait” or “Don’t Walk” or any other approved symbol indicating not to proceed. [1983 c.338 §553; 1985 c.16 §282]</a:t>
            </a:r>
          </a:p>
        </p:txBody>
      </p:sp>
    </p:spTree>
    <p:extLst>
      <p:ext uri="{BB962C8B-B14F-4D97-AF65-F5344CB8AC3E}">
        <p14:creationId xmlns:p14="http://schemas.microsoft.com/office/powerpoint/2010/main" val="3192878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obey traffic control device; penalty – ORS 814.020</a:t>
            </a:r>
          </a:p>
        </p:txBody>
      </p:sp>
      <p:sp>
        <p:nvSpPr>
          <p:cNvPr id="3" name="Content Placeholder 2"/>
          <p:cNvSpPr>
            <a:spLocks noGrp="1"/>
          </p:cNvSpPr>
          <p:nvPr>
            <p:ph idx="1"/>
          </p:nvPr>
        </p:nvSpPr>
        <p:spPr/>
        <p:txBody>
          <a:bodyPr>
            <a:normAutofit fontScale="92500"/>
          </a:bodyPr>
          <a:lstStyle/>
          <a:p>
            <a:r>
              <a:rPr lang="en-US" dirty="0"/>
              <a:t>(1) A pedestrian commits the offense of pedestrian failure to obey traffic control devices if the pedestrian does any of the following:</a:t>
            </a:r>
          </a:p>
          <a:p>
            <a:pPr lvl="1"/>
            <a:r>
              <a:rPr lang="en-US" dirty="0"/>
              <a:t>(a) Fails to obey any traffic control device specifically applicable to the pedestrian</a:t>
            </a:r>
          </a:p>
          <a:p>
            <a:pPr lvl="1"/>
            <a:r>
              <a:rPr lang="en-US" dirty="0"/>
              <a:t>(b) Fails to obey any specific traffic control device described in ORS 814.010 (Appropriate responses to traffic control devices) in the manner required by that section.</a:t>
            </a:r>
          </a:p>
          <a:p>
            <a:endParaRPr lang="en-US" dirty="0"/>
          </a:p>
          <a:p>
            <a:r>
              <a:rPr lang="en-US" dirty="0"/>
              <a:t>(2) A pedestrian is not subject to the requirements of this section if the pedestrian complies with directions of a police officer.</a:t>
            </a:r>
          </a:p>
          <a:p>
            <a:endParaRPr lang="en-US" dirty="0"/>
          </a:p>
          <a:p>
            <a:r>
              <a:rPr lang="en-US" dirty="0"/>
              <a:t>(3) The offense described in this section, pedestrian failure to obey traffic control devices, is a Class D traffic violation. [1983 c.338 §552; 1995 c.383 §82]</a:t>
            </a:r>
          </a:p>
        </p:txBody>
      </p:sp>
    </p:spTree>
    <p:extLst>
      <p:ext uri="{BB962C8B-B14F-4D97-AF65-F5344CB8AC3E}">
        <p14:creationId xmlns:p14="http://schemas.microsoft.com/office/powerpoint/2010/main" val="1182686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yield to vehicle; penalty – ORS 814.040</a:t>
            </a:r>
          </a:p>
        </p:txBody>
      </p:sp>
      <p:sp>
        <p:nvSpPr>
          <p:cNvPr id="3" name="Content Placeholder 2"/>
          <p:cNvSpPr>
            <a:spLocks noGrp="1"/>
          </p:cNvSpPr>
          <p:nvPr>
            <p:ph idx="1"/>
          </p:nvPr>
        </p:nvSpPr>
        <p:spPr/>
        <p:txBody>
          <a:bodyPr>
            <a:normAutofit/>
          </a:bodyPr>
          <a:lstStyle/>
          <a:p>
            <a:r>
              <a:rPr lang="en-US" dirty="0"/>
              <a:t>(1) A pedestrian commits the offense of pedestrian failure to yield to a vehicle if the pedestrian does any of the following:</a:t>
            </a:r>
          </a:p>
          <a:p>
            <a:pPr lvl="1"/>
            <a:r>
              <a:rPr lang="en-US" dirty="0"/>
              <a:t>(a) Suddenly leaves a curb or other place of safety and moves into the path of a vehicle that is so close as to constitute an immediate hazard.</a:t>
            </a:r>
          </a:p>
          <a:p>
            <a:pPr lvl="1"/>
            <a:r>
              <a:rPr lang="en-US" dirty="0"/>
              <a:t>(b) Fails to yield the right of way to a vehicle upon a roadway when the pedestrian is crossing the roadway at any point other than within a marked crosswalk or an unmarked crosswalk at an intersection.</a:t>
            </a:r>
          </a:p>
          <a:p>
            <a:pPr lvl="1"/>
            <a:r>
              <a:rPr lang="en-US" dirty="0"/>
              <a:t>(c) Except as otherwise provided under the vehicle code, fails to yield the right of way to all vehicles upon the roadway.</a:t>
            </a:r>
          </a:p>
          <a:p>
            <a:pPr marL="457200" lvl="1" indent="0">
              <a:buNone/>
            </a:pPr>
            <a:endParaRPr lang="en-US" dirty="0"/>
          </a:p>
          <a:p>
            <a:r>
              <a:rPr lang="en-US" dirty="0"/>
              <a:t>(2) The offense described in this section, pedestrian failure to yield to a vehicle, is a Class D traffic violation. [1983 c.338 §555; 1995 c.383 §84]</a:t>
            </a:r>
          </a:p>
          <a:p>
            <a:endParaRPr lang="en-US" dirty="0"/>
          </a:p>
          <a:p>
            <a:endParaRPr lang="en-US" dirty="0"/>
          </a:p>
        </p:txBody>
      </p:sp>
    </p:spTree>
    <p:extLst>
      <p:ext uri="{BB962C8B-B14F-4D97-AF65-F5344CB8AC3E}">
        <p14:creationId xmlns:p14="http://schemas.microsoft.com/office/powerpoint/2010/main" val="429184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Failure to use pedestrian tunnel or overheard crossing; penalty – ORS 814.060</a:t>
            </a:r>
          </a:p>
        </p:txBody>
      </p:sp>
      <p:sp>
        <p:nvSpPr>
          <p:cNvPr id="3" name="Content Placeholder 2"/>
          <p:cNvSpPr>
            <a:spLocks noGrp="1"/>
          </p:cNvSpPr>
          <p:nvPr>
            <p:ph idx="1"/>
          </p:nvPr>
        </p:nvSpPr>
        <p:spPr/>
        <p:txBody>
          <a:bodyPr>
            <a:normAutofit/>
          </a:bodyPr>
          <a:lstStyle/>
          <a:p>
            <a:r>
              <a:rPr lang="en-US" dirty="0"/>
              <a:t>(1) A pedestrian commits the offense of failure to use pedestrian tunnel or overhead crossing if the pedestrian crosses a roadway other than by means of a pedestrian tunnel or overhead pedestrian crossing when a tunnel or overhead crossing serves the place where the pedestrian is crossing the roadway.</a:t>
            </a:r>
          </a:p>
          <a:p>
            <a:endParaRPr lang="en-US" dirty="0"/>
          </a:p>
          <a:p>
            <a:r>
              <a:rPr lang="en-US" dirty="0"/>
              <a:t>(2) The offense described in this section, failure to use pedestrian tunnel or overhead crossing, is a Class D traffic violation. [1983 c.338 §557]</a:t>
            </a:r>
          </a:p>
        </p:txBody>
      </p:sp>
    </p:spTree>
    <p:extLst>
      <p:ext uri="{BB962C8B-B14F-4D97-AF65-F5344CB8AC3E}">
        <p14:creationId xmlns:p14="http://schemas.microsoft.com/office/powerpoint/2010/main" val="3820306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Improper position upon or improperly proceeding along highway; penalty – ORS 814.070 (Part 1/2)</a:t>
            </a:r>
          </a:p>
        </p:txBody>
      </p:sp>
      <p:sp>
        <p:nvSpPr>
          <p:cNvPr id="3" name="Content Placeholder 2"/>
          <p:cNvSpPr>
            <a:spLocks noGrp="1"/>
          </p:cNvSpPr>
          <p:nvPr>
            <p:ph idx="1"/>
          </p:nvPr>
        </p:nvSpPr>
        <p:spPr>
          <a:xfrm>
            <a:off x="677334" y="2274889"/>
            <a:ext cx="8976620" cy="4336926"/>
          </a:xfrm>
        </p:spPr>
        <p:txBody>
          <a:bodyPr>
            <a:normAutofit fontScale="70000" lnSpcReduction="20000"/>
          </a:bodyPr>
          <a:lstStyle/>
          <a:p>
            <a:r>
              <a:rPr lang="en-US" dirty="0"/>
              <a:t>(1) A pedestrian commits the offense of pedestrian with improper position upon or improperly proceeding along a highway if the pedestrian does any of the following:</a:t>
            </a:r>
          </a:p>
          <a:p>
            <a:pPr lvl="1"/>
            <a:r>
              <a:rPr lang="en-US" dirty="0"/>
              <a:t>(a) Takes a position upon or proceeds along and upon the roadway where there is an adjacent usable sidewalk or shoulder.</a:t>
            </a:r>
          </a:p>
          <a:p>
            <a:pPr lvl="1"/>
            <a:r>
              <a:rPr lang="en-US" dirty="0"/>
              <a:t>(b) Does not take a position upon or proceed along and upon the shoulder, as far as practicable from the roadway edge, on a highway that has an adjacent shoulder area on one or both sides.</a:t>
            </a:r>
          </a:p>
          <a:p>
            <a:pPr lvl="1"/>
            <a:r>
              <a:rPr lang="en-US" dirty="0"/>
              <a:t>(c) Except in the case of the divided highway, does not take a position upon or proceed along and upon the left shoulder and as far as practicable from the roadway edge on a two-way highway that has no sidewalk and that does have an adjacent shoulder area. This paragraph does not apply to:</a:t>
            </a:r>
          </a:p>
          <a:p>
            <a:pPr lvl="2"/>
            <a:r>
              <a:rPr lang="en-US" dirty="0"/>
              <a:t>(A) A hitchhiker who takes a position upon or proceeds along and upon the right shoulder so long as the hitchhiker does so facing the vehicles using the adjacent lane of the roadway; or</a:t>
            </a:r>
          </a:p>
          <a:p>
            <a:pPr lvl="2"/>
            <a:r>
              <a:rPr lang="en-US" dirty="0"/>
              <a:t>(B) A member of a group that has adopted that section of highway under the provisions of ORS 366.158 (Adopt-a-Highway Program) who is obeying the rules of the Department of Transportation for picking up litter or removing noxious weeds on either side of the roadway.</a:t>
            </a:r>
          </a:p>
          <a:p>
            <a:pPr lvl="2"/>
            <a:r>
              <a:rPr lang="en-US" dirty="0"/>
              <a:t>(d) Does not take a position upon or proceed along and upon the right highway shoulder, as far as practicable from the roadway edge, on a divided highway that has no sidewalk and does have a shoulder area. This paragraph does not apply to a member of a group that has adopted that section of highway under the provisions of ORS 366.158 (Adopt-a-Highway Program) who is obeying the rules of the Department of Transportation for picking up litter or removing noxious weeds on either side of the roadway.</a:t>
            </a:r>
          </a:p>
          <a:p>
            <a:pPr lvl="2"/>
            <a:r>
              <a:rPr lang="en-US" dirty="0"/>
              <a:t>(e) Fails to take a position upon or proceed along and upon a highway that has neither sidewalk nor shoulder available, as near as practicable to an outside edge of the roadway, and, if the roadway is a two-way roadway, only on the left side of it.</a:t>
            </a:r>
          </a:p>
          <a:p>
            <a:pPr marL="914400" lvl="2" indent="0">
              <a:buNone/>
            </a:pPr>
            <a:endParaRPr lang="en-US" dirty="0"/>
          </a:p>
          <a:p>
            <a:r>
              <a:rPr lang="en-US" dirty="0"/>
              <a:t>(2) This section is subject to the provisions of ORS 814.100 (Rights of driver and passengers of disabled vehicle on freeway).</a:t>
            </a:r>
          </a:p>
        </p:txBody>
      </p:sp>
    </p:spTree>
    <p:extLst>
      <p:ext uri="{BB962C8B-B14F-4D97-AF65-F5344CB8AC3E}">
        <p14:creationId xmlns:p14="http://schemas.microsoft.com/office/powerpoint/2010/main" val="762904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Improper position upon or improperly proceeding along highway; penalty – 814.070 (Part 2/2)</a:t>
            </a:r>
          </a:p>
        </p:txBody>
      </p:sp>
      <p:sp>
        <p:nvSpPr>
          <p:cNvPr id="3" name="Content Placeholder 2"/>
          <p:cNvSpPr>
            <a:spLocks noGrp="1"/>
          </p:cNvSpPr>
          <p:nvPr>
            <p:ph idx="1"/>
          </p:nvPr>
        </p:nvSpPr>
        <p:spPr>
          <a:xfrm>
            <a:off x="838200" y="2286000"/>
            <a:ext cx="8824546" cy="4334607"/>
          </a:xfrm>
        </p:spPr>
        <p:txBody>
          <a:bodyPr>
            <a:normAutofit fontScale="70000" lnSpcReduction="20000"/>
          </a:bodyPr>
          <a:lstStyle/>
          <a:p>
            <a:r>
              <a:rPr lang="en-US" dirty="0"/>
              <a:t>(3) A pedestrian does not commit the offense of pedestrian with improper position upon or improperly proceeding along a highway if the pedestrian:</a:t>
            </a:r>
          </a:p>
          <a:p>
            <a:pPr lvl="1"/>
            <a:r>
              <a:rPr lang="en-US" dirty="0"/>
              <a:t>(a) Does not impede traffic or create a traffic hazard;</a:t>
            </a:r>
          </a:p>
          <a:p>
            <a:pPr lvl="1"/>
            <a:r>
              <a:rPr lang="en-US" dirty="0"/>
              <a:t>(b) Posts advance warning signs in compliance with standards adopted by the Oregon Transportation Commission under ORS 810.200 (Uniform standards for traffic control devices);</a:t>
            </a:r>
          </a:p>
          <a:p>
            <a:pPr lvl="1"/>
            <a:r>
              <a:rPr lang="en-US" dirty="0"/>
              <a:t>(c) Wears high-visibility safety apparel in compliance with standards adopted by the Oregon Transportation Commission under ORS 810.200 (Uniform standards for traffic control devices); and</a:t>
            </a:r>
          </a:p>
          <a:p>
            <a:pPr lvl="1"/>
            <a:r>
              <a:rPr lang="en-US" dirty="0"/>
              <a:t>(d) Has a permit or belongs to a group that has a permit issued under ORS 814.072 (Issuance of permit to be upon or to proceed along highway).</a:t>
            </a:r>
          </a:p>
          <a:p>
            <a:endParaRPr lang="en-US" dirty="0"/>
          </a:p>
          <a:p>
            <a:r>
              <a:rPr lang="en-US" dirty="0"/>
              <a:t>(4) A pedestrian does not commit the offense of pedestrian with improper position upon or improperly proceeding along a highway when the pedestrian is on a narrow residential roadway if:</a:t>
            </a:r>
          </a:p>
          <a:p>
            <a:pPr lvl="1"/>
            <a:r>
              <a:rPr lang="en-US" dirty="0"/>
              <a:t>(a) The pedestrian does not create a traffic hazard; and</a:t>
            </a:r>
          </a:p>
          <a:p>
            <a:pPr lvl="1"/>
            <a:r>
              <a:rPr lang="en-US" dirty="0"/>
              <a:t>(b) Signs are posted giving notice that pedestrians may be present upon or along the narrow residential roadway. Signs posted under this paragraph shall be posted at each end of the portion of the narrow residential roadway where pedestrians may be present.</a:t>
            </a:r>
          </a:p>
          <a:p>
            <a:endParaRPr lang="en-US" dirty="0"/>
          </a:p>
          <a:p>
            <a:r>
              <a:rPr lang="en-US" dirty="0"/>
              <a:t>(5) The offense described in this section, pedestrian with improper position upon or improperly proceeding along a highway, is a Class D traffic violation. [1983 c.338 §558; 1991 c.486 §4; 1995 c.383 §86; 2008 c.47 §§1,2; 2009 c.547 §§2,3; 2011 c.507 §3; 2013 c.474 §1]</a:t>
            </a:r>
          </a:p>
        </p:txBody>
      </p:sp>
    </p:spTree>
    <p:extLst>
      <p:ext uri="{BB962C8B-B14F-4D97-AF65-F5344CB8AC3E}">
        <p14:creationId xmlns:p14="http://schemas.microsoft.com/office/powerpoint/2010/main" val="3163884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for blind or blind and deaf pedestrians – ORS 814.110</a:t>
            </a:r>
          </a:p>
        </p:txBody>
      </p:sp>
      <p:sp>
        <p:nvSpPr>
          <p:cNvPr id="3" name="Content Placeholder 2"/>
          <p:cNvSpPr>
            <a:spLocks noGrp="1"/>
          </p:cNvSpPr>
          <p:nvPr>
            <p:ph idx="1"/>
          </p:nvPr>
        </p:nvSpPr>
        <p:spPr>
          <a:xfrm>
            <a:off x="838200" y="1825625"/>
            <a:ext cx="8815754" cy="4838944"/>
          </a:xfrm>
        </p:spPr>
        <p:txBody>
          <a:bodyPr>
            <a:normAutofit fontScale="77500" lnSpcReduction="20000"/>
          </a:bodyPr>
          <a:lstStyle/>
          <a:p>
            <a:r>
              <a:rPr lang="en-US" dirty="0"/>
              <a:t>(1) The following definitions apply to this section and to ORS 811.035 (Failure to stop and remain stopped for pedestrian who has limited vision or is blind) and 814.120 (Unlawful use of white cane):</a:t>
            </a:r>
          </a:p>
          <a:p>
            <a:pPr lvl="1"/>
            <a:r>
              <a:rPr lang="en-US" dirty="0"/>
              <a:t>(a) “Blind” means visual acuity that does not exceed 20/200 in the better eye with corrective lenses, or having a visual field of 20 degrees or less.</a:t>
            </a:r>
          </a:p>
          <a:p>
            <a:pPr lvl="1"/>
            <a:r>
              <a:rPr lang="en-US" dirty="0"/>
              <a:t>(b) “Dog guide” means a dog that is wearing a dog guide harness and is trained to lead or guide a person who is blind.</a:t>
            </a:r>
          </a:p>
          <a:p>
            <a:pPr lvl="1"/>
            <a:r>
              <a:rPr lang="en-US" dirty="0"/>
              <a:t>(c) “Limited vision” means visual acuity that does not exceed 20/70 and is no worse than 20/200 in the better eye with corrective lenses.</a:t>
            </a:r>
          </a:p>
          <a:p>
            <a:pPr lvl="1"/>
            <a:r>
              <a:rPr lang="en-US" dirty="0"/>
              <a:t>(d) “White cane” means a cane or walking stick that is white in color or white with a red tip.</a:t>
            </a:r>
          </a:p>
          <a:p>
            <a:pPr lvl="1"/>
            <a:endParaRPr lang="en-US" dirty="0"/>
          </a:p>
          <a:p>
            <a:r>
              <a:rPr lang="en-US" dirty="0"/>
              <a:t>(2) This section and ORS 811.035 (Failure to stop and remain stopped for pedestrian who has limited vision or is blind) and 814.120 (Unlawful use of white cane) grant and enforce the following rights for pedestrians who are blind or deaf-blind:</a:t>
            </a:r>
          </a:p>
          <a:p>
            <a:pPr lvl="1"/>
            <a:r>
              <a:rPr lang="en-US" dirty="0"/>
              <a:t>(a) A person who has limited vision and a person who is blind or deaf-blind may carry and use a white cane on the highways and other public places of this state for the purposes of identification and mobility.</a:t>
            </a:r>
          </a:p>
          <a:p>
            <a:pPr lvl="1"/>
            <a:r>
              <a:rPr lang="en-US" dirty="0"/>
              <a:t>(b) A person who has limited vision and a person who is deaf-blind may use a white cane marked by a six-inch-wide chartreuse-colored strip at the tip end.</a:t>
            </a:r>
          </a:p>
          <a:p>
            <a:pPr marL="457200" lvl="1" indent="0">
              <a:buNone/>
            </a:pPr>
            <a:endParaRPr lang="en-US" dirty="0"/>
          </a:p>
          <a:p>
            <a:r>
              <a:rPr lang="en-US" dirty="0"/>
              <a:t>(3) A pedestrian who has limited vision and a pedestrian who is blind or deaf-blind and who is not carrying a white cane or not accompanied by a dog guide has all the rights and privileges granted by law to all pedestrians. [1985 c.16 §284; 2007 c.70 §344; 2017 c.175 §1]</a:t>
            </a:r>
          </a:p>
        </p:txBody>
      </p:sp>
    </p:spTree>
    <p:extLst>
      <p:ext uri="{BB962C8B-B14F-4D97-AF65-F5344CB8AC3E}">
        <p14:creationId xmlns:p14="http://schemas.microsoft.com/office/powerpoint/2010/main" val="1595385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CB0DCC96-ABDD-4F95-A3A1-41F1CE772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79" y="233465"/>
            <a:ext cx="7957225" cy="6159846"/>
          </a:xfrm>
          <a:prstGeom prst="rect">
            <a:avLst/>
          </a:prstGeom>
        </p:spPr>
      </p:pic>
    </p:spTree>
    <p:extLst>
      <p:ext uri="{BB962C8B-B14F-4D97-AF65-F5344CB8AC3E}">
        <p14:creationId xmlns:p14="http://schemas.microsoft.com/office/powerpoint/2010/main" val="800838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83498400-C2D7-48BE-BD0A-908CCDEA4B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11" y="0"/>
            <a:ext cx="8882203" cy="6858000"/>
          </a:xfrm>
          <a:prstGeom prst="rect">
            <a:avLst/>
          </a:prstGeom>
        </p:spPr>
      </p:pic>
    </p:spTree>
    <p:extLst>
      <p:ext uri="{BB962C8B-B14F-4D97-AF65-F5344CB8AC3E}">
        <p14:creationId xmlns:p14="http://schemas.microsoft.com/office/powerpoint/2010/main" val="148071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Bicycle Lane – ORS 801.155</a:t>
            </a:r>
          </a:p>
        </p:txBody>
      </p:sp>
      <p:sp>
        <p:nvSpPr>
          <p:cNvPr id="3" name="Content Placeholder 2"/>
          <p:cNvSpPr>
            <a:spLocks noGrp="1"/>
          </p:cNvSpPr>
          <p:nvPr>
            <p:ph idx="1"/>
          </p:nvPr>
        </p:nvSpPr>
        <p:spPr/>
        <p:txBody>
          <a:bodyPr/>
          <a:lstStyle/>
          <a:p>
            <a:r>
              <a:rPr lang="en-US" dirty="0"/>
              <a:t>“Bicycle lane.” “Bicycle lane” means that part of the highway, adjacent to the roadway, designated by official signs or markings for use by persons riding bicycles except as otherwise specifically provided by law. [1983 c.338 §23]</a:t>
            </a:r>
          </a:p>
        </p:txBody>
      </p:sp>
    </p:spTree>
    <p:extLst>
      <p:ext uri="{BB962C8B-B14F-4D97-AF65-F5344CB8AC3E}">
        <p14:creationId xmlns:p14="http://schemas.microsoft.com/office/powerpoint/2010/main" val="3982902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3DDD1B3E-40F8-4422-9795-792FFF82E0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995"/>
            <a:ext cx="8764621" cy="6746005"/>
          </a:xfrm>
          <a:prstGeom prst="rect">
            <a:avLst/>
          </a:prstGeom>
        </p:spPr>
      </p:pic>
    </p:spTree>
    <p:extLst>
      <p:ext uri="{BB962C8B-B14F-4D97-AF65-F5344CB8AC3E}">
        <p14:creationId xmlns:p14="http://schemas.microsoft.com/office/powerpoint/2010/main" val="4159182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59415CE9-7090-4B0C-BCEE-4ECF2ACE4D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900" y="0"/>
            <a:ext cx="8915400" cy="6858000"/>
          </a:xfrm>
          <a:prstGeom prst="rect">
            <a:avLst/>
          </a:prstGeom>
        </p:spPr>
      </p:pic>
    </p:spTree>
    <p:extLst>
      <p:ext uri="{BB962C8B-B14F-4D97-AF65-F5344CB8AC3E}">
        <p14:creationId xmlns:p14="http://schemas.microsoft.com/office/powerpoint/2010/main" val="1949303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5C554DA-6186-4965-818D-9F37807BF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185" y="0"/>
            <a:ext cx="8895551" cy="6858000"/>
          </a:xfrm>
          <a:prstGeom prst="rect">
            <a:avLst/>
          </a:prstGeom>
        </p:spPr>
      </p:pic>
    </p:spTree>
    <p:extLst>
      <p:ext uri="{BB962C8B-B14F-4D97-AF65-F5344CB8AC3E}">
        <p14:creationId xmlns:p14="http://schemas.microsoft.com/office/powerpoint/2010/main" val="3405959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CE38AA8-F223-4E3E-B0B7-0208A756D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047" y="0"/>
            <a:ext cx="8874106" cy="6858000"/>
          </a:xfrm>
          <a:prstGeom prst="rect">
            <a:avLst/>
          </a:prstGeom>
        </p:spPr>
      </p:pic>
    </p:spTree>
    <p:extLst>
      <p:ext uri="{BB962C8B-B14F-4D97-AF65-F5344CB8AC3E}">
        <p14:creationId xmlns:p14="http://schemas.microsoft.com/office/powerpoint/2010/main" val="4034349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EBE84DA9-5F92-4113-88E3-AECB75B9FB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25" b="25959"/>
          <a:stretch/>
        </p:blipFill>
        <p:spPr>
          <a:xfrm>
            <a:off x="112630" y="681742"/>
            <a:ext cx="9738470" cy="5477890"/>
          </a:xfrm>
          <a:prstGeom prst="rect">
            <a:avLst/>
          </a:prstGeom>
        </p:spPr>
      </p:pic>
      <p:sp>
        <p:nvSpPr>
          <p:cNvPr id="8" name="Freeform: Shape 7">
            <a:extLst>
              <a:ext uri="{FF2B5EF4-FFF2-40B4-BE49-F238E27FC236}">
                <a16:creationId xmlns:a16="http://schemas.microsoft.com/office/drawing/2014/main" id="{85C2136B-77EC-41E9-BDB6-58A4AE142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33800"/>
            <a:ext cx="762000" cy="3124200"/>
          </a:xfrm>
          <a:custGeom>
            <a:avLst/>
            <a:gdLst>
              <a:gd name="connsiteX0" fmla="*/ 0 w 762000"/>
              <a:gd name="connsiteY0" fmla="*/ 0 h 3124200"/>
              <a:gd name="connsiteX1" fmla="*/ 762000 w 762000"/>
              <a:gd name="connsiteY1" fmla="*/ 3124200 h 3124200"/>
              <a:gd name="connsiteX2" fmla="*/ 0 w 762000"/>
              <a:gd name="connsiteY2" fmla="*/ 3124200 h 3124200"/>
            </a:gdLst>
            <a:ahLst/>
            <a:cxnLst>
              <a:cxn ang="0">
                <a:pos x="connsiteX0" y="connsiteY0"/>
              </a:cxn>
              <a:cxn ang="0">
                <a:pos x="connsiteX1" y="connsiteY1"/>
              </a:cxn>
              <a:cxn ang="0">
                <a:pos x="connsiteX2" y="connsiteY2"/>
              </a:cxn>
            </a:cxnLst>
            <a:rect l="l" t="t" r="r" b="b"/>
            <a:pathLst>
              <a:path w="762000" h="3124200">
                <a:moveTo>
                  <a:pt x="0" y="0"/>
                </a:moveTo>
                <a:lnTo>
                  <a:pt x="762000" y="3124200"/>
                </a:lnTo>
                <a:lnTo>
                  <a:pt x="0" y="3124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0" name="Straight Connector 9">
            <a:extLst>
              <a:ext uri="{FF2B5EF4-FFF2-40B4-BE49-F238E27FC236}">
                <a16:creationId xmlns:a16="http://schemas.microsoft.com/office/drawing/2014/main" id="{E55891F3-A5E2-4418-8950-25FA2B7312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274002" y="4502552"/>
            <a:ext cx="2917998" cy="2355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FCEB1-A7E1-417C-A7EF-AA30D5A085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3500" y="-16625"/>
            <a:ext cx="2667482" cy="6874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7FBCF2A6-1F18-4B68-B5D2-5B763ED4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923" y="-16625"/>
            <a:ext cx="1269077" cy="6874625"/>
          </a:xfrm>
          <a:custGeom>
            <a:avLst/>
            <a:gdLst>
              <a:gd name="connsiteX0" fmla="*/ 714894 w 1269077"/>
              <a:gd name="connsiteY0" fmla="*/ 0 h 6874625"/>
              <a:gd name="connsiteX1" fmla="*/ 1269077 w 1269077"/>
              <a:gd name="connsiteY1" fmla="*/ 16625 h 6874625"/>
              <a:gd name="connsiteX2" fmla="*/ 1269077 w 1269077"/>
              <a:gd name="connsiteY2" fmla="*/ 6874625 h 6874625"/>
              <a:gd name="connsiteX3" fmla="*/ 0 w 1269077"/>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269077" h="6874625">
                <a:moveTo>
                  <a:pt x="714894" y="0"/>
                </a:moveTo>
                <a:lnTo>
                  <a:pt x="1269077" y="16625"/>
                </a:lnTo>
                <a:lnTo>
                  <a:pt x="1269077" y="6874625"/>
                </a:lnTo>
                <a:lnTo>
                  <a:pt x="0" y="6874625"/>
                </a:lnTo>
                <a:close/>
              </a:path>
            </a:pathLst>
          </a:cu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3A27FB-A693-4A75-951E-0C77CD98F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374" y="-16624"/>
            <a:ext cx="1983626" cy="6874625"/>
          </a:xfrm>
          <a:custGeom>
            <a:avLst/>
            <a:gdLst>
              <a:gd name="connsiteX0" fmla="*/ 0 w 1983626"/>
              <a:gd name="connsiteY0" fmla="*/ 0 h 6874625"/>
              <a:gd name="connsiteX1" fmla="*/ 1983626 w 1983626"/>
              <a:gd name="connsiteY1" fmla="*/ 0 h 6874625"/>
              <a:gd name="connsiteX2" fmla="*/ 1983626 w 1983626"/>
              <a:gd name="connsiteY2" fmla="*/ 6874625 h 6874625"/>
              <a:gd name="connsiteX3" fmla="*/ 1522181 w 1983626"/>
              <a:gd name="connsiteY3" fmla="*/ 6874625 h 6874625"/>
            </a:gdLst>
            <a:ahLst/>
            <a:cxnLst>
              <a:cxn ang="0">
                <a:pos x="connsiteX0" y="connsiteY0"/>
              </a:cxn>
              <a:cxn ang="0">
                <a:pos x="connsiteX1" y="connsiteY1"/>
              </a:cxn>
              <a:cxn ang="0">
                <a:pos x="connsiteX2" y="connsiteY2"/>
              </a:cxn>
              <a:cxn ang="0">
                <a:pos x="connsiteX3" y="connsiteY3"/>
              </a:cxn>
            </a:cxnLst>
            <a:rect l="l" t="t" r="r" b="b"/>
            <a:pathLst>
              <a:path w="1983626" h="6874625">
                <a:moveTo>
                  <a:pt x="0" y="0"/>
                </a:moveTo>
                <a:lnTo>
                  <a:pt x="1983626" y="0"/>
                </a:lnTo>
                <a:lnTo>
                  <a:pt x="1983626" y="6874625"/>
                </a:lnTo>
                <a:lnTo>
                  <a:pt x="1522181" y="6874625"/>
                </a:ln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30962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EDB2D7EC-D99C-42A2-8935-1ED803F2C5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 t="4126" r="-162" b="10260"/>
          <a:stretch/>
        </p:blipFill>
        <p:spPr>
          <a:xfrm>
            <a:off x="2770280" y="0"/>
            <a:ext cx="5994339" cy="6653719"/>
          </a:xfrm>
          <a:prstGeom prst="rect">
            <a:avLst/>
          </a:prstGeom>
        </p:spPr>
      </p:pic>
    </p:spTree>
    <p:extLst>
      <p:ext uri="{BB962C8B-B14F-4D97-AF65-F5344CB8AC3E}">
        <p14:creationId xmlns:p14="http://schemas.microsoft.com/office/powerpoint/2010/main" val="1919932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50632F73-F093-4154-A68C-087D3BB863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98" b="8794"/>
          <a:stretch/>
        </p:blipFill>
        <p:spPr>
          <a:xfrm>
            <a:off x="2598308" y="0"/>
            <a:ext cx="6194336" cy="6731540"/>
          </a:xfrm>
          <a:prstGeom prst="rect">
            <a:avLst/>
          </a:prstGeom>
        </p:spPr>
      </p:pic>
    </p:spTree>
    <p:extLst>
      <p:ext uri="{BB962C8B-B14F-4D97-AF65-F5344CB8AC3E}">
        <p14:creationId xmlns:p14="http://schemas.microsoft.com/office/powerpoint/2010/main" val="3397013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698C40F2-A6D2-4855-B1E5-C48FCE0D79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446" b="10654"/>
          <a:stretch/>
        </p:blipFill>
        <p:spPr>
          <a:xfrm>
            <a:off x="2247090" y="83331"/>
            <a:ext cx="6302468" cy="6691338"/>
          </a:xfrm>
          <a:prstGeom prst="rect">
            <a:avLst/>
          </a:prstGeom>
        </p:spPr>
      </p:pic>
    </p:spTree>
    <p:extLst>
      <p:ext uri="{BB962C8B-B14F-4D97-AF65-F5344CB8AC3E}">
        <p14:creationId xmlns:p14="http://schemas.microsoft.com/office/powerpoint/2010/main" val="3064187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61EF65E0-34FC-4D66-96E0-E5547565B0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66" b="10638"/>
          <a:stretch/>
        </p:blipFill>
        <p:spPr>
          <a:xfrm>
            <a:off x="2840999" y="145915"/>
            <a:ext cx="6140728" cy="6566170"/>
          </a:xfrm>
          <a:prstGeom prst="rect">
            <a:avLst/>
          </a:prstGeom>
        </p:spPr>
      </p:pic>
    </p:spTree>
    <p:extLst>
      <p:ext uri="{BB962C8B-B14F-4D97-AF65-F5344CB8AC3E}">
        <p14:creationId xmlns:p14="http://schemas.microsoft.com/office/powerpoint/2010/main" val="1610177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62E05927-391D-42B2-BA80-CA877C2800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0587" y="0"/>
            <a:ext cx="5297516" cy="6858000"/>
          </a:xfrm>
          <a:prstGeom prst="rect">
            <a:avLst/>
          </a:prstGeom>
        </p:spPr>
      </p:pic>
    </p:spTree>
    <p:extLst>
      <p:ext uri="{BB962C8B-B14F-4D97-AF65-F5344CB8AC3E}">
        <p14:creationId xmlns:p14="http://schemas.microsoft.com/office/powerpoint/2010/main" val="275933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Crosswalk – ORS 801.220</a:t>
            </a:r>
          </a:p>
        </p:txBody>
      </p:sp>
      <p:sp>
        <p:nvSpPr>
          <p:cNvPr id="3" name="Content Placeholder 2"/>
          <p:cNvSpPr>
            <a:spLocks noGrp="1"/>
          </p:cNvSpPr>
          <p:nvPr>
            <p:ph idx="1"/>
          </p:nvPr>
        </p:nvSpPr>
        <p:spPr/>
        <p:txBody>
          <a:bodyPr>
            <a:normAutofit fontScale="70000" lnSpcReduction="20000"/>
          </a:bodyPr>
          <a:lstStyle/>
          <a:p>
            <a:r>
              <a:rPr lang="en-US" dirty="0"/>
              <a:t>“Crosswalk” means any portion of a roadway at an intersection or elsewhere that is distinctly indicated for pedestrian crossing by lines or other markings on the surface of the roadway that conform in design to the standards established for crosswalks under ORS 810.200 (Uniform standards for traffic control devices). Whenever marked crosswalks have been indicated, such crosswalks and no other shall be deemed lawful across such roadway at that intersection. Where no marked crosswalk exists, a crosswalk is that portion of the roadway described in the following:</a:t>
            </a:r>
          </a:p>
          <a:p>
            <a:endParaRPr lang="en-US" dirty="0"/>
          </a:p>
          <a:p>
            <a:r>
              <a:rPr lang="en-US" dirty="0"/>
              <a:t>(1) Where sidewalks, shoulders or a combination thereof exists, a crosswalk is the portion of a roadway at an intersection, not more than 20 feet in width as measured from the prolongation of the lateral line of the roadway toward the prolongation of the adjacent property line, that is included within:</a:t>
            </a:r>
          </a:p>
          <a:p>
            <a:pPr lvl="1"/>
            <a:r>
              <a:rPr lang="en-US" dirty="0"/>
              <a:t>(a) The connections of the lateral lines of the sidewalks, shoulders or a combination thereof on opposite sides of the street or highway measured from the curbs or, in the absence of curbs, from the edges of the traveled roadway; or</a:t>
            </a:r>
          </a:p>
          <a:p>
            <a:pPr lvl="1"/>
            <a:r>
              <a:rPr lang="en-US" dirty="0"/>
              <a:t>(b) The prolongation of the lateral lines of a sidewalk, shoulder or both, to the sidewalk or shoulder on the opposite side of the street, if the prolongation would meet such sidewalk or shoulder.</a:t>
            </a:r>
          </a:p>
          <a:p>
            <a:endParaRPr lang="en-US" dirty="0"/>
          </a:p>
          <a:p>
            <a:r>
              <a:rPr lang="en-US" dirty="0"/>
              <a:t>(2) If there is neither sidewalk nor shoulder, a crosswalk is the portion of the roadway at an intersection, measuring not less than six feet in width, that would be included within the prolongation of the lateral lines of the sidewalk, shoulder or both on the opposite side of the street or highway if there were a sidewalk. [1983 c.338 §36]</a:t>
            </a:r>
          </a:p>
          <a:p>
            <a:endParaRPr lang="en-US" dirty="0"/>
          </a:p>
          <a:p>
            <a:endParaRPr lang="en-US" dirty="0"/>
          </a:p>
          <a:p>
            <a:endParaRPr lang="en-US" dirty="0"/>
          </a:p>
        </p:txBody>
      </p:sp>
    </p:spTree>
    <p:extLst>
      <p:ext uri="{BB962C8B-B14F-4D97-AF65-F5344CB8AC3E}">
        <p14:creationId xmlns:p14="http://schemas.microsoft.com/office/powerpoint/2010/main" val="1672773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Albany</a:t>
            </a:r>
          </a:p>
        </p:txBody>
      </p:sp>
      <p:sp>
        <p:nvSpPr>
          <p:cNvPr id="3" name="Content Placeholder 2"/>
          <p:cNvSpPr>
            <a:spLocks noGrp="1"/>
          </p:cNvSpPr>
          <p:nvPr>
            <p:ph idx="1"/>
          </p:nvPr>
        </p:nvSpPr>
        <p:spPr/>
        <p:txBody>
          <a:bodyPr>
            <a:normAutofit/>
          </a:bodyPr>
          <a:lstStyle/>
          <a:p>
            <a:r>
              <a:rPr lang="en-US" dirty="0"/>
              <a:t>Albany Municipal Code</a:t>
            </a:r>
          </a:p>
          <a:p>
            <a:pPr lvl="1"/>
            <a:r>
              <a:rPr lang="en-US" b="1" dirty="0"/>
              <a:t>13.28.010 Use of sidewalks.</a:t>
            </a:r>
          </a:p>
          <a:p>
            <a:pPr lvl="2"/>
            <a:r>
              <a:rPr lang="en-US" dirty="0"/>
              <a:t>Pedestrians shall not use any roadway for travel when sidewalks abutting the same are available. (Ord. 2751 § 26, 1957)</a:t>
            </a:r>
          </a:p>
          <a:p>
            <a:pPr lvl="2"/>
            <a:r>
              <a:rPr lang="en-US" dirty="0"/>
              <a:t> </a:t>
            </a:r>
            <a:r>
              <a:rPr lang="en-US" b="1" dirty="0"/>
              <a:t>13.28.020 Crossing at right angles. </a:t>
            </a:r>
          </a:p>
          <a:p>
            <a:pPr lvl="2"/>
            <a:r>
              <a:rPr lang="en-US" dirty="0"/>
              <a:t>No pedestrian shall cross a street at any places other than by a route at right angles to the curb or by the shortest route to the opposite curb except in a marked crosswalk. (Ord 2751 § 27, 1957).</a:t>
            </a:r>
          </a:p>
          <a:p>
            <a:pPr lvl="1"/>
            <a:r>
              <a:rPr lang="en-US" b="1" dirty="0"/>
              <a:t>13.28.030 Use of crosswalk required.</a:t>
            </a:r>
          </a:p>
          <a:p>
            <a:pPr lvl="2"/>
            <a:r>
              <a:rPr lang="en-US" dirty="0"/>
              <a:t>No pedestrian shall cross a street other than within a crosswalk in blocks with marked crosswalks (Ord. 2751 § 28, 1957)</a:t>
            </a:r>
          </a:p>
        </p:txBody>
      </p:sp>
    </p:spTree>
    <p:extLst>
      <p:ext uri="{BB962C8B-B14F-4D97-AF65-F5344CB8AC3E}">
        <p14:creationId xmlns:p14="http://schemas.microsoft.com/office/powerpoint/2010/main" val="1573441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Ashland</a:t>
            </a:r>
          </a:p>
        </p:txBody>
      </p:sp>
      <p:sp>
        <p:nvSpPr>
          <p:cNvPr id="3" name="Content Placeholder 2"/>
          <p:cNvSpPr>
            <a:spLocks noGrp="1"/>
          </p:cNvSpPr>
          <p:nvPr>
            <p:ph idx="1"/>
          </p:nvPr>
        </p:nvSpPr>
        <p:spPr/>
        <p:txBody>
          <a:bodyPr>
            <a:normAutofit lnSpcReduction="10000"/>
          </a:bodyPr>
          <a:lstStyle/>
          <a:p>
            <a:r>
              <a:rPr lang="en-US" dirty="0"/>
              <a:t>Ashland Municipal Code</a:t>
            </a:r>
          </a:p>
          <a:p>
            <a:pPr lvl="1"/>
            <a:r>
              <a:rPr lang="en-US" b="1" dirty="0"/>
              <a:t>11.08.110 Pedestrian.</a:t>
            </a:r>
          </a:p>
          <a:p>
            <a:pPr lvl="2"/>
            <a:r>
              <a:rPr lang="en-US" dirty="0"/>
              <a:t>Means a person afoot (Ord. 1557 S2(10), 1968)</a:t>
            </a:r>
          </a:p>
          <a:p>
            <a:pPr lvl="1"/>
            <a:r>
              <a:rPr lang="en-US" b="1" dirty="0"/>
              <a:t>11.44.010 Use of sidewalks.</a:t>
            </a:r>
          </a:p>
          <a:p>
            <a:pPr lvl="2"/>
            <a:r>
              <a:rPr lang="en-US" dirty="0"/>
              <a:t>Pedestrians shall not use a roadway for travel when abutting sidewalks are available for doing so. (Ord. 1557 S22, 1968)</a:t>
            </a:r>
          </a:p>
          <a:p>
            <a:pPr lvl="1"/>
            <a:r>
              <a:rPr lang="en-US" b="1" dirty="0"/>
              <a:t>11.44.020 Crossing at right angles.</a:t>
            </a:r>
          </a:p>
          <a:p>
            <a:pPr lvl="2"/>
            <a:r>
              <a:rPr lang="en-US" dirty="0"/>
              <a:t>No pedestrian shall cross a street at any place other than by a route at right angles to the curb or by the shortest route to the opposite curb except in a marked crosswalk. (Ord. 1557 S22, 1968).</a:t>
            </a:r>
          </a:p>
          <a:p>
            <a:pPr lvl="1"/>
            <a:r>
              <a:rPr lang="en-US" b="1" dirty="0"/>
              <a:t>11.40.030 Crosswalk – Use required. </a:t>
            </a:r>
          </a:p>
          <a:p>
            <a:pPr lvl="2"/>
            <a:r>
              <a:rPr lang="en-US" dirty="0"/>
              <a:t>In blocks with marked crosswalks, no pedestrians shall cross a street other than within a crosswalk. (Ord. 1557 S23, 1968)</a:t>
            </a:r>
          </a:p>
        </p:txBody>
      </p:sp>
    </p:spTree>
    <p:extLst>
      <p:ext uri="{BB962C8B-B14F-4D97-AF65-F5344CB8AC3E}">
        <p14:creationId xmlns:p14="http://schemas.microsoft.com/office/powerpoint/2010/main" val="2595324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Astoria</a:t>
            </a:r>
          </a:p>
        </p:txBody>
      </p:sp>
      <p:sp>
        <p:nvSpPr>
          <p:cNvPr id="3" name="Content Placeholder 2"/>
          <p:cNvSpPr>
            <a:spLocks noGrp="1"/>
          </p:cNvSpPr>
          <p:nvPr>
            <p:ph idx="1"/>
          </p:nvPr>
        </p:nvSpPr>
        <p:spPr/>
        <p:txBody>
          <a:bodyPr>
            <a:normAutofit/>
          </a:bodyPr>
          <a:lstStyle/>
          <a:p>
            <a:r>
              <a:rPr lang="en-US" dirty="0"/>
              <a:t>Astoria City Code</a:t>
            </a:r>
          </a:p>
          <a:p>
            <a:pPr lvl="1"/>
            <a:r>
              <a:rPr lang="en-US" b="1" dirty="0"/>
              <a:t>6.150 Crossing at Right Angles.</a:t>
            </a:r>
          </a:p>
          <a:p>
            <a:pPr lvl="2"/>
            <a:r>
              <a:rPr lang="en-US" dirty="0"/>
              <a:t>No pedestrian may cross a street at a place other than by a route at right angles to the curb or by the shortest route to the opposite curb except in a marked crosswalk.</a:t>
            </a:r>
          </a:p>
          <a:p>
            <a:pPr lvl="1"/>
            <a:r>
              <a:rPr lang="en-US" b="1" dirty="0"/>
              <a:t>6.155 Pedestrians Must Use Crosswalks.</a:t>
            </a:r>
          </a:p>
          <a:p>
            <a:pPr lvl="2"/>
            <a:r>
              <a:rPr lang="en-US" dirty="0"/>
              <a:t>In blocks where marked crosswalks are established, no pedestrians may cross the street other than within a marked crosswalk. </a:t>
            </a:r>
          </a:p>
        </p:txBody>
      </p:sp>
    </p:spTree>
    <p:extLst>
      <p:ext uri="{BB962C8B-B14F-4D97-AF65-F5344CB8AC3E}">
        <p14:creationId xmlns:p14="http://schemas.microsoft.com/office/powerpoint/2010/main" val="816121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Beaverton</a:t>
            </a:r>
          </a:p>
        </p:txBody>
      </p:sp>
      <p:sp>
        <p:nvSpPr>
          <p:cNvPr id="3" name="Content Placeholder 2"/>
          <p:cNvSpPr>
            <a:spLocks noGrp="1"/>
          </p:cNvSpPr>
          <p:nvPr>
            <p:ph idx="1"/>
          </p:nvPr>
        </p:nvSpPr>
        <p:spPr/>
        <p:txBody>
          <a:bodyPr>
            <a:normAutofit/>
          </a:bodyPr>
          <a:lstStyle/>
          <a:p>
            <a:r>
              <a:rPr lang="en-US" dirty="0"/>
              <a:t>Beaverton Municipal Code</a:t>
            </a:r>
          </a:p>
          <a:p>
            <a:pPr lvl="1"/>
            <a:r>
              <a:rPr lang="en-US" b="1" dirty="0"/>
              <a:t>6.02.500</a:t>
            </a:r>
          </a:p>
          <a:p>
            <a:pPr lvl="2"/>
            <a:r>
              <a:rPr lang="en-US" dirty="0"/>
              <a:t>A pedestrian shall not use a street or the shoulder of a street for travel when a sidewalk is available.</a:t>
            </a:r>
          </a:p>
          <a:p>
            <a:pPr lvl="1"/>
            <a:r>
              <a:rPr lang="en-US" b="1" dirty="0"/>
              <a:t>6.02.510</a:t>
            </a:r>
          </a:p>
          <a:p>
            <a:pPr lvl="2"/>
            <a:r>
              <a:rPr lang="en-US" dirty="0"/>
              <a:t>No pedestrian shall cross a roadway outside of a marked crosswalk if within 150 feet of a marked crosswalk. [BC 6.02.510, amended by Ordinance No. 3883, 2/14/94]</a:t>
            </a:r>
          </a:p>
          <a:p>
            <a:pPr lvl="1"/>
            <a:r>
              <a:rPr lang="en-US" b="1" dirty="0"/>
              <a:t>6.02.520</a:t>
            </a:r>
          </a:p>
          <a:p>
            <a:pPr lvl="2"/>
            <a:r>
              <a:rPr lang="en-US" dirty="0"/>
              <a:t>A pedestrian shall cross a street at a right angle, unless crossing within a crosswalk.</a:t>
            </a:r>
          </a:p>
        </p:txBody>
      </p:sp>
    </p:spTree>
    <p:extLst>
      <p:ext uri="{BB962C8B-B14F-4D97-AF65-F5344CB8AC3E}">
        <p14:creationId xmlns:p14="http://schemas.microsoft.com/office/powerpoint/2010/main" val="785856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Eugene</a:t>
            </a:r>
          </a:p>
        </p:txBody>
      </p:sp>
      <p:sp>
        <p:nvSpPr>
          <p:cNvPr id="3" name="Content Placeholder 2"/>
          <p:cNvSpPr>
            <a:spLocks noGrp="1"/>
          </p:cNvSpPr>
          <p:nvPr>
            <p:ph idx="1"/>
          </p:nvPr>
        </p:nvSpPr>
        <p:spPr/>
        <p:txBody>
          <a:bodyPr>
            <a:normAutofit/>
          </a:bodyPr>
          <a:lstStyle/>
          <a:p>
            <a:r>
              <a:rPr lang="en-US" dirty="0"/>
              <a:t>Eugene City Code</a:t>
            </a:r>
          </a:p>
          <a:p>
            <a:pPr lvl="1"/>
            <a:r>
              <a:rPr lang="en-US" b="1" dirty="0"/>
              <a:t>5.425 Right Angles.</a:t>
            </a:r>
          </a:p>
          <a:p>
            <a:pPr lvl="2"/>
            <a:r>
              <a:rPr lang="en-US" dirty="0"/>
              <a:t>A pedestrian shall cross a street at a right angle, unless crossing within a crosswalk. (Section 5.425, formerly section 5.470, renumbered by Ordinance No. 17690, enacted June 28, 1976.)</a:t>
            </a:r>
          </a:p>
          <a:p>
            <a:pPr lvl="1"/>
            <a:endParaRPr lang="en-US" dirty="0"/>
          </a:p>
        </p:txBody>
      </p:sp>
    </p:spTree>
    <p:extLst>
      <p:ext uri="{BB962C8B-B14F-4D97-AF65-F5344CB8AC3E}">
        <p14:creationId xmlns:p14="http://schemas.microsoft.com/office/powerpoint/2010/main" val="912940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Gresham</a:t>
            </a:r>
          </a:p>
        </p:txBody>
      </p:sp>
      <p:sp>
        <p:nvSpPr>
          <p:cNvPr id="3" name="Content Placeholder 2"/>
          <p:cNvSpPr>
            <a:spLocks noGrp="1"/>
          </p:cNvSpPr>
          <p:nvPr>
            <p:ph idx="1"/>
          </p:nvPr>
        </p:nvSpPr>
        <p:spPr/>
        <p:txBody>
          <a:bodyPr>
            <a:normAutofit/>
          </a:bodyPr>
          <a:lstStyle/>
          <a:p>
            <a:r>
              <a:rPr lang="en-US" dirty="0"/>
              <a:t>Gresham Municipal Code</a:t>
            </a:r>
          </a:p>
          <a:p>
            <a:pPr lvl="1"/>
            <a:r>
              <a:rPr lang="en-US" b="1" dirty="0"/>
              <a:t>Section 8.55.010 Pedestrians.</a:t>
            </a:r>
          </a:p>
          <a:p>
            <a:pPr lvl="2"/>
            <a:r>
              <a:rPr lang="en-US" dirty="0"/>
              <a:t>(1) Pedestrians shall cross a street at a right angle, unless crossing within an angled, marked crosswalk.</a:t>
            </a:r>
          </a:p>
          <a:p>
            <a:pPr lvl="2"/>
            <a:r>
              <a:rPr lang="en-US" dirty="0"/>
              <a:t>(2) A pedestrian commits the offense of failure to use a crosswalk if:</a:t>
            </a:r>
          </a:p>
          <a:p>
            <a:pPr lvl="3"/>
            <a:r>
              <a:rPr lang="en-US" dirty="0"/>
              <a:t>(a) the pedestrian crosses a street other than within a crosswalk in blocks with marked crosswalks; or</a:t>
            </a:r>
          </a:p>
          <a:p>
            <a:pPr lvl="3"/>
            <a:r>
              <a:rPr lang="en-US" dirty="0"/>
              <a:t>(b) the pedestrian crosses a street within 150 feet of a marked crosswalk.</a:t>
            </a:r>
          </a:p>
          <a:p>
            <a:pPr lvl="2"/>
            <a:r>
              <a:rPr lang="en-US" dirty="0"/>
              <a:t>(3) Exceptions. The provisions of this section regulating pedestrian use of the streets do not apply to employees of the city, county, state, or public utility while engaged in their official duties.</a:t>
            </a:r>
          </a:p>
          <a:p>
            <a:pPr lvl="2"/>
            <a:r>
              <a:rPr lang="en-US" dirty="0"/>
              <a:t>(4) Failure to use a crosswalk is a Class B violation. (Ord. No. 1507, Amended, 09/19/200; Ord. No. 1268, Amended, 12/17/1992)</a:t>
            </a:r>
          </a:p>
        </p:txBody>
      </p:sp>
    </p:spTree>
    <p:extLst>
      <p:ext uri="{BB962C8B-B14F-4D97-AF65-F5344CB8AC3E}">
        <p14:creationId xmlns:p14="http://schemas.microsoft.com/office/powerpoint/2010/main" val="2353052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Milwaukie</a:t>
            </a:r>
          </a:p>
        </p:txBody>
      </p:sp>
      <p:sp>
        <p:nvSpPr>
          <p:cNvPr id="3" name="Content Placeholder 2"/>
          <p:cNvSpPr>
            <a:spLocks noGrp="1"/>
          </p:cNvSpPr>
          <p:nvPr>
            <p:ph idx="1"/>
          </p:nvPr>
        </p:nvSpPr>
        <p:spPr/>
        <p:txBody>
          <a:bodyPr>
            <a:normAutofit/>
          </a:bodyPr>
          <a:lstStyle/>
          <a:p>
            <a:r>
              <a:rPr lang="en-US" dirty="0"/>
              <a:t>Milwaukie Municipal Code</a:t>
            </a:r>
          </a:p>
          <a:p>
            <a:pPr lvl="1"/>
            <a:r>
              <a:rPr lang="en-US" b="1" dirty="0"/>
              <a:t>Chapter 10.24 Pedestrians.</a:t>
            </a:r>
          </a:p>
          <a:p>
            <a:pPr lvl="1"/>
            <a:r>
              <a:rPr lang="en-US" b="1" dirty="0"/>
              <a:t>10.24.010 Regulations.</a:t>
            </a:r>
          </a:p>
          <a:p>
            <a:pPr lvl="2"/>
            <a:r>
              <a:rPr lang="en-US" dirty="0"/>
              <a:t>(A) Pedestrians shall not use any roadway for travel when abutting sidewalks are available. </a:t>
            </a:r>
          </a:p>
          <a:p>
            <a:pPr lvl="2"/>
            <a:r>
              <a:rPr lang="en-US" dirty="0"/>
              <a:t>(B) No pedestrian shall cross a street other than within a crosswalk in blocks with marked crosswalks or if within one hundred fifty feet of a marked crosswalk.</a:t>
            </a:r>
          </a:p>
          <a:p>
            <a:pPr lvl="2"/>
            <a:r>
              <a:rPr lang="en-US" dirty="0"/>
              <a:t>(C) A pedestrian shall cross a street at a right angle, unless crossing within a crosswalk. </a:t>
            </a:r>
          </a:p>
          <a:p>
            <a:pPr lvl="2"/>
            <a:r>
              <a:rPr lang="en-US" dirty="0"/>
              <a:t>(D) Pedestrians shall move, wherever practicable upon the right half of the sidewalk. (Ord. 1360 § 5, 1977)</a:t>
            </a:r>
          </a:p>
        </p:txBody>
      </p:sp>
    </p:spTree>
    <p:extLst>
      <p:ext uri="{BB962C8B-B14F-4D97-AF65-F5344CB8AC3E}">
        <p14:creationId xmlns:p14="http://schemas.microsoft.com/office/powerpoint/2010/main" val="3584983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Oregon City</a:t>
            </a:r>
          </a:p>
        </p:txBody>
      </p:sp>
      <p:sp>
        <p:nvSpPr>
          <p:cNvPr id="3" name="Content Placeholder 2"/>
          <p:cNvSpPr>
            <a:spLocks noGrp="1"/>
          </p:cNvSpPr>
          <p:nvPr>
            <p:ph idx="1"/>
          </p:nvPr>
        </p:nvSpPr>
        <p:spPr/>
        <p:txBody>
          <a:bodyPr>
            <a:normAutofit/>
          </a:bodyPr>
          <a:lstStyle/>
          <a:p>
            <a:r>
              <a:rPr lang="en-US" dirty="0"/>
              <a:t>Oregon City Municipal Code</a:t>
            </a:r>
          </a:p>
          <a:p>
            <a:pPr lvl="1"/>
            <a:r>
              <a:rPr lang="en-US" b="1" dirty="0"/>
              <a:t>Title 10 Vehicles And Traffic.</a:t>
            </a:r>
          </a:p>
          <a:p>
            <a:pPr lvl="1"/>
            <a:r>
              <a:rPr lang="en-US" b="1" dirty="0"/>
              <a:t>Chapter 10.28 Pedestrians. </a:t>
            </a:r>
          </a:p>
          <a:p>
            <a:pPr lvl="1"/>
            <a:r>
              <a:rPr lang="en-US" b="1" dirty="0"/>
              <a:t>10.28.010 Jaywalking. </a:t>
            </a:r>
          </a:p>
          <a:p>
            <a:pPr lvl="2"/>
            <a:r>
              <a:rPr lang="en-US" dirty="0"/>
              <a:t>It is unlawful for any pedestrians to cross any of the streets in the city at any other place than the regular intersection crossing in line with the property line of the street, upon an area which would be covered by the sidewalk if extended. (Prior code §10-2-5)</a:t>
            </a:r>
          </a:p>
        </p:txBody>
      </p:sp>
    </p:spTree>
    <p:extLst>
      <p:ext uri="{BB962C8B-B14F-4D97-AF65-F5344CB8AC3E}">
        <p14:creationId xmlns:p14="http://schemas.microsoft.com/office/powerpoint/2010/main" val="1548123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City and County Codes in Oregon: Portland (1/2) </a:t>
            </a:r>
          </a:p>
        </p:txBody>
      </p:sp>
      <p:sp>
        <p:nvSpPr>
          <p:cNvPr id="3" name="Content Placeholder 2"/>
          <p:cNvSpPr>
            <a:spLocks noGrp="1"/>
          </p:cNvSpPr>
          <p:nvPr>
            <p:ph idx="1"/>
          </p:nvPr>
        </p:nvSpPr>
        <p:spPr/>
        <p:txBody>
          <a:bodyPr>
            <a:normAutofit fontScale="85000" lnSpcReduction="20000"/>
          </a:bodyPr>
          <a:lstStyle/>
          <a:p>
            <a:r>
              <a:rPr lang="en-US" dirty="0"/>
              <a:t>Portland City Code</a:t>
            </a:r>
          </a:p>
          <a:p>
            <a:pPr lvl="1"/>
            <a:r>
              <a:rPr lang="en-US" b="1" dirty="0"/>
              <a:t>16.70.200 Pedestrians.</a:t>
            </a:r>
          </a:p>
          <a:p>
            <a:pPr lvl="1"/>
            <a:r>
              <a:rPr lang="en-US" b="1" dirty="0"/>
              <a:t>16.70.210 Must Use Crosswalks.</a:t>
            </a:r>
          </a:p>
          <a:p>
            <a:pPr lvl="2"/>
            <a:r>
              <a:rPr lang="en-US" dirty="0"/>
              <a:t>No pedestrians may cross a street other than within a crosswalk if within 150 feet of a crosswalk.</a:t>
            </a:r>
          </a:p>
          <a:p>
            <a:pPr lvl="1"/>
            <a:r>
              <a:rPr lang="en-US" b="1" dirty="0"/>
              <a:t>16.70.220 Must Cross at Right Angles</a:t>
            </a:r>
            <a:r>
              <a:rPr lang="en-US" dirty="0"/>
              <a:t>.</a:t>
            </a:r>
          </a:p>
          <a:p>
            <a:pPr lvl="2"/>
            <a:r>
              <a:rPr lang="en-US" dirty="0"/>
              <a:t>A pedestrian must cross a street at right angles unless crossing within a crosswalk.</a:t>
            </a:r>
          </a:p>
          <a:p>
            <a:pPr lvl="1"/>
            <a:r>
              <a:rPr lang="en-US" b="1" dirty="0"/>
              <a:t>16.70.230 To Obey Directions of School Traffic Patrol and Crossing Guard.</a:t>
            </a:r>
          </a:p>
          <a:p>
            <a:pPr lvl="2"/>
            <a:r>
              <a:rPr lang="en-US" dirty="0"/>
              <a:t>At intersections where a member of the school traffic patrol or crossing guard is stationed for the safety of school children, all pedestrians must obey the directions of such school tragic patrol member or crossing guard. It is unlawful for any pedestrian to cross at any intersection where such patrol member or crossing guard is stationed contrary to the direction of such school traffic patrol member or crossing guard. </a:t>
            </a:r>
          </a:p>
          <a:p>
            <a:pPr lvl="1"/>
            <a:r>
              <a:rPr lang="en-US" b="1" dirty="0"/>
              <a:t>16.70.240 Bridge Railings.</a:t>
            </a:r>
          </a:p>
          <a:p>
            <a:pPr lvl="2"/>
            <a:r>
              <a:rPr lang="en-US" dirty="0"/>
              <a:t>No pedestrians may sit, stand on, or lean their torso over a Willamette River bridge railing unless engaged in a bridge maintenance work or otherwise authorized by an appropriate government agency.</a:t>
            </a:r>
          </a:p>
        </p:txBody>
      </p:sp>
    </p:spTree>
    <p:extLst>
      <p:ext uri="{BB962C8B-B14F-4D97-AF65-F5344CB8AC3E}">
        <p14:creationId xmlns:p14="http://schemas.microsoft.com/office/powerpoint/2010/main" val="3438259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City and County Codes in Oregon: Portland (2/2)</a:t>
            </a:r>
          </a:p>
        </p:txBody>
      </p:sp>
      <p:sp>
        <p:nvSpPr>
          <p:cNvPr id="3" name="Content Placeholder 2"/>
          <p:cNvSpPr>
            <a:spLocks noGrp="1"/>
          </p:cNvSpPr>
          <p:nvPr>
            <p:ph idx="1"/>
          </p:nvPr>
        </p:nvSpPr>
        <p:spPr/>
        <p:txBody>
          <a:bodyPr>
            <a:normAutofit/>
          </a:bodyPr>
          <a:lstStyle/>
          <a:p>
            <a:pPr lvl="1"/>
            <a:r>
              <a:rPr lang="en-US" b="1" dirty="0"/>
              <a:t>16.70.750 Penalty. </a:t>
            </a:r>
          </a:p>
          <a:p>
            <a:pPr lvl="1"/>
            <a:r>
              <a:rPr lang="en-US" dirty="0"/>
              <a:t>(Amended by Ordinance Nos. 165987 and 176394, effective April 17, 2002.)</a:t>
            </a:r>
          </a:p>
          <a:p>
            <a:pPr lvl="2"/>
            <a:r>
              <a:rPr lang="en-US" dirty="0"/>
              <a:t>(A) Except as provided below, violation of this Chapter is an infraction punishable by a fine not to exceed $150.</a:t>
            </a:r>
          </a:p>
          <a:p>
            <a:pPr lvl="2"/>
            <a:r>
              <a:rPr lang="en-US" dirty="0"/>
              <a:t>(B) Violation of Sections 16.20.470, 16.70.510 A, 16.70.210, 16.70.220 and 16.10.060, is punishable by a fine of not more than $500, or by imprisonment not exceeding 10 days or both. </a:t>
            </a:r>
          </a:p>
          <a:p>
            <a:endParaRPr lang="en-US" dirty="0"/>
          </a:p>
        </p:txBody>
      </p:sp>
    </p:spTree>
    <p:extLst>
      <p:ext uri="{BB962C8B-B14F-4D97-AF65-F5344CB8AC3E}">
        <p14:creationId xmlns:p14="http://schemas.microsoft.com/office/powerpoint/2010/main" val="77592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Highway – ORS 801.305</a:t>
            </a:r>
          </a:p>
        </p:txBody>
      </p:sp>
      <p:sp>
        <p:nvSpPr>
          <p:cNvPr id="3" name="Content Placeholder 2"/>
          <p:cNvSpPr>
            <a:spLocks noGrp="1"/>
          </p:cNvSpPr>
          <p:nvPr>
            <p:ph idx="1"/>
          </p:nvPr>
        </p:nvSpPr>
        <p:spPr/>
        <p:txBody>
          <a:bodyPr>
            <a:normAutofit/>
          </a:bodyPr>
          <a:lstStyle/>
          <a:p>
            <a:r>
              <a:rPr lang="en-US" dirty="0"/>
              <a:t>(1) “Highway” means every public way, road, street, thoroughfare and place, including bridges, viaducts and other structures within the boundaries of this state, open, used or intended for use of the general public for vehicles or vehicular traffic as a matter of right.</a:t>
            </a:r>
          </a:p>
          <a:p>
            <a:endParaRPr lang="en-US" dirty="0"/>
          </a:p>
          <a:p>
            <a:r>
              <a:rPr lang="en-US" dirty="0"/>
              <a:t>(2) For the purpose of enforcing traffic offenses contained in the Oregon Vehicle Code, except for ORS 810.230 (Unlawful sign display), “highway” includes premises open to the public that are owned by a homeowners association and whose boundaries are contained within a service district established on or before July 1, 2002, under ORS 451.410 (Definitions for ORS 451.410 to 451.610) to 451.610 (Advisory committee for emergency communications system). [1983 c.338 §51; 2007 c.561 §1]</a:t>
            </a:r>
          </a:p>
          <a:p>
            <a:endParaRPr lang="en-US" dirty="0"/>
          </a:p>
          <a:p>
            <a:endParaRPr lang="en-US" dirty="0"/>
          </a:p>
          <a:p>
            <a:endParaRPr lang="en-US" dirty="0"/>
          </a:p>
        </p:txBody>
      </p:sp>
    </p:spTree>
    <p:extLst>
      <p:ext uri="{BB962C8B-B14F-4D97-AF65-F5344CB8AC3E}">
        <p14:creationId xmlns:p14="http://schemas.microsoft.com/office/powerpoint/2010/main" val="2495797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Sandy</a:t>
            </a:r>
          </a:p>
        </p:txBody>
      </p:sp>
      <p:sp>
        <p:nvSpPr>
          <p:cNvPr id="3" name="Content Placeholder 2"/>
          <p:cNvSpPr>
            <a:spLocks noGrp="1"/>
          </p:cNvSpPr>
          <p:nvPr>
            <p:ph idx="1"/>
          </p:nvPr>
        </p:nvSpPr>
        <p:spPr/>
        <p:txBody>
          <a:bodyPr>
            <a:normAutofit fontScale="77500" lnSpcReduction="20000"/>
          </a:bodyPr>
          <a:lstStyle/>
          <a:p>
            <a:r>
              <a:rPr lang="en-US" dirty="0"/>
              <a:t>Sandy City Code</a:t>
            </a:r>
          </a:p>
          <a:p>
            <a:r>
              <a:rPr lang="en-US" b="1" dirty="0"/>
              <a:t>10.34.010 Unlawful street obstruction.</a:t>
            </a:r>
          </a:p>
          <a:p>
            <a:pPr lvl="1"/>
            <a:r>
              <a:rPr lang="en-US" dirty="0"/>
              <a:t>(A) A person commits the offence of unlawful street obstruction if the person obstructs the free movement of vehicles or pedestrians using the public right-of-way.</a:t>
            </a:r>
          </a:p>
          <a:p>
            <a:pPr lvl="1"/>
            <a:r>
              <a:rPr lang="en-US" dirty="0"/>
              <a:t>(B) Section 10.34.010 does not apply to city, county, state or public utility employees engaged in their lawful duties, or persons engaged in construction work pursuant to a development or building permit. </a:t>
            </a:r>
          </a:p>
          <a:p>
            <a:pPr lvl="1"/>
            <a:r>
              <a:rPr lang="en-US" dirty="0"/>
              <a:t>(C) Unlawful street obstruction is a Class B infraction. (Ord. 98-15 § 1 (part), 1998.)</a:t>
            </a:r>
          </a:p>
          <a:p>
            <a:r>
              <a:rPr lang="en-US" b="1" dirty="0"/>
              <a:t>10.32.010 Use of sidewalks.</a:t>
            </a:r>
          </a:p>
          <a:p>
            <a:pPr lvl="1"/>
            <a:r>
              <a:rPr lang="en-US" dirty="0"/>
              <a:t>A pedestrian shall not use a roadway for travel when a sidewalk is available. (Ord. 13-73 § 36, 1973.)</a:t>
            </a:r>
          </a:p>
          <a:p>
            <a:r>
              <a:rPr lang="en-US" b="1" dirty="0"/>
              <a:t>10.32.030 Right angles.</a:t>
            </a:r>
          </a:p>
          <a:p>
            <a:pPr lvl="1"/>
            <a:r>
              <a:rPr lang="en-US" dirty="0"/>
              <a:t>A pedestrian shall cross at a right angle, unless crossing with a crosswalk. (Ord. 13-73 § 38, 1973.)</a:t>
            </a:r>
          </a:p>
          <a:p>
            <a:r>
              <a:rPr lang="en-US" b="1" dirty="0"/>
              <a:t>10.30.040 Obedience to traffic lights.</a:t>
            </a:r>
            <a:r>
              <a:rPr lang="en-US" dirty="0"/>
              <a:t> </a:t>
            </a:r>
          </a:p>
          <a:p>
            <a:pPr lvl="1"/>
            <a:r>
              <a:rPr lang="en-US" dirty="0"/>
              <a:t>At an intersection where a pedestrian control light is in operation, no pedestrian shall start to cross the street except when the walk signal is illuminated. Where only vehicle control lights are in operation, no pedestrian shall start to cross the street except when the green light is illuminated. (Ord. 13-73 § 39, 1973.)</a:t>
            </a:r>
          </a:p>
          <a:p>
            <a:endParaRPr lang="en-US" dirty="0"/>
          </a:p>
        </p:txBody>
      </p:sp>
    </p:spTree>
    <p:extLst>
      <p:ext uri="{BB962C8B-B14F-4D97-AF65-F5344CB8AC3E}">
        <p14:creationId xmlns:p14="http://schemas.microsoft.com/office/powerpoint/2010/main" val="927828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Scappoose</a:t>
            </a:r>
          </a:p>
        </p:txBody>
      </p:sp>
      <p:sp>
        <p:nvSpPr>
          <p:cNvPr id="3" name="Content Placeholder 2"/>
          <p:cNvSpPr>
            <a:spLocks noGrp="1"/>
          </p:cNvSpPr>
          <p:nvPr>
            <p:ph idx="1"/>
          </p:nvPr>
        </p:nvSpPr>
        <p:spPr/>
        <p:txBody>
          <a:bodyPr>
            <a:normAutofit/>
          </a:bodyPr>
          <a:lstStyle/>
          <a:p>
            <a:r>
              <a:rPr lang="en-US" dirty="0"/>
              <a:t>Scappoose Municipal Code of Ordinances </a:t>
            </a:r>
          </a:p>
          <a:p>
            <a:pPr lvl="1"/>
            <a:r>
              <a:rPr lang="en-US" b="1" dirty="0"/>
              <a:t>11.04.240 Pedestrians – Use of crosswalks required.</a:t>
            </a:r>
          </a:p>
          <a:p>
            <a:pPr lvl="2"/>
            <a:r>
              <a:rPr lang="en-US" dirty="0"/>
              <a:t>No pedestrian shall cross a street other than within a crosswalk in block with marked crosswalks, or if within one hundred fifty feet of a marked crosswalk. (Ord. 516 § 23,1986)</a:t>
            </a:r>
          </a:p>
          <a:p>
            <a:pPr lvl="1"/>
            <a:r>
              <a:rPr lang="en-US" b="1" dirty="0"/>
              <a:t>11.04.250 Street crossing – Right angles</a:t>
            </a:r>
          </a:p>
          <a:p>
            <a:pPr lvl="2"/>
            <a:r>
              <a:rPr lang="en-US" dirty="0"/>
              <a:t>A pedestrian shall cross a street at a right angle, unless crossing within a crosswalk. (Ord. 516 § 24,1986)</a:t>
            </a:r>
          </a:p>
          <a:p>
            <a:pPr lvl="1"/>
            <a:r>
              <a:rPr lang="en-US" b="1" dirty="0"/>
              <a:t>11.04.110 Obstructing streets. </a:t>
            </a:r>
          </a:p>
          <a:p>
            <a:pPr lvl="2"/>
            <a:r>
              <a:rPr lang="en-US" dirty="0"/>
              <a:t>No unauthorized person shall obstruct the free movement of vehicles or pedestrians using the streets. (Ord. 516 § 11,1986)</a:t>
            </a:r>
          </a:p>
        </p:txBody>
      </p:sp>
    </p:spTree>
    <p:extLst>
      <p:ext uri="{BB962C8B-B14F-4D97-AF65-F5344CB8AC3E}">
        <p14:creationId xmlns:p14="http://schemas.microsoft.com/office/powerpoint/2010/main" val="3127410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Springfield</a:t>
            </a:r>
          </a:p>
        </p:txBody>
      </p:sp>
      <p:sp>
        <p:nvSpPr>
          <p:cNvPr id="3" name="Content Placeholder 2"/>
          <p:cNvSpPr>
            <a:spLocks noGrp="1"/>
          </p:cNvSpPr>
          <p:nvPr>
            <p:ph idx="1"/>
          </p:nvPr>
        </p:nvSpPr>
        <p:spPr/>
        <p:txBody>
          <a:bodyPr>
            <a:normAutofit fontScale="92500" lnSpcReduction="10000"/>
          </a:bodyPr>
          <a:lstStyle/>
          <a:p>
            <a:r>
              <a:rPr lang="en-US" dirty="0"/>
              <a:t>Springfield Municipal Code</a:t>
            </a:r>
          </a:p>
          <a:p>
            <a:pPr lvl="1"/>
            <a:r>
              <a:rPr lang="en-US" b="1" dirty="0"/>
              <a:t>6.410 Pedestrians.</a:t>
            </a:r>
          </a:p>
          <a:p>
            <a:pPr lvl="2"/>
            <a:r>
              <a:rPr lang="en-US" dirty="0"/>
              <a:t>The operator of a bicycle shall give right-of-way at all times to a pedestrian proceeding lawfully, regardless of when and there the bicycle is being operated.  </a:t>
            </a:r>
          </a:p>
          <a:p>
            <a:pPr lvl="1"/>
            <a:r>
              <a:rPr lang="en-US" b="1" dirty="0"/>
              <a:t>6.110 Obstructing Streets.</a:t>
            </a:r>
          </a:p>
          <a:p>
            <a:pPr lvl="2"/>
            <a:r>
              <a:rPr lang="en-US" dirty="0"/>
              <a:t>Except as this code provides to the contrary, no person shall place, park, deposit, or leave upon any street or other public way, sidewalk, or curb any vehicle article, thing, or material which in any way prevents, interrupts, impedes, or obstructs the free passage of pedestrians or vehicular traffic, or obstructs a driver’s view of traffic or official control device.</a:t>
            </a:r>
          </a:p>
          <a:p>
            <a:pPr lvl="1"/>
            <a:r>
              <a:rPr lang="en-US" b="1" dirty="0"/>
              <a:t>6.115 Use of Sidewalks.</a:t>
            </a:r>
          </a:p>
          <a:p>
            <a:pPr lvl="2"/>
            <a:r>
              <a:rPr lang="en-US" dirty="0"/>
              <a:t>Pedestrians shall not use any roadway for travel when abutting sidewalks are available. </a:t>
            </a:r>
          </a:p>
          <a:p>
            <a:pPr lvl="1"/>
            <a:r>
              <a:rPr lang="en-US" b="1" dirty="0"/>
              <a:t>6.120 Play Vehicles Restricted.</a:t>
            </a:r>
          </a:p>
          <a:p>
            <a:pPr lvl="2"/>
            <a:r>
              <a:rPr lang="en-US" dirty="0"/>
              <a:t>No person upon roller or in-line skates, or riding in or by means of any coaster, sled, toy vehicle, or similar device, shall go upon any street except to cross at a crosswalk. </a:t>
            </a:r>
          </a:p>
        </p:txBody>
      </p:sp>
    </p:spTree>
    <p:extLst>
      <p:ext uri="{BB962C8B-B14F-4D97-AF65-F5344CB8AC3E}">
        <p14:creationId xmlns:p14="http://schemas.microsoft.com/office/powerpoint/2010/main" val="2640621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St. Helens</a:t>
            </a:r>
          </a:p>
        </p:txBody>
      </p:sp>
      <p:sp>
        <p:nvSpPr>
          <p:cNvPr id="3" name="Content Placeholder 2"/>
          <p:cNvSpPr>
            <a:spLocks noGrp="1"/>
          </p:cNvSpPr>
          <p:nvPr>
            <p:ph idx="1"/>
          </p:nvPr>
        </p:nvSpPr>
        <p:spPr/>
        <p:txBody>
          <a:bodyPr>
            <a:normAutofit/>
          </a:bodyPr>
          <a:lstStyle/>
          <a:p>
            <a:r>
              <a:rPr lang="en-US" dirty="0"/>
              <a:t>St. Helens Municipal Code</a:t>
            </a:r>
          </a:p>
          <a:p>
            <a:pPr lvl="1"/>
            <a:r>
              <a:rPr lang="en-US" b="1" dirty="0"/>
              <a:t>10.04.250 Pedestrians must use crosswalks.</a:t>
            </a:r>
          </a:p>
          <a:p>
            <a:pPr lvl="2"/>
            <a:r>
              <a:rPr lang="en-US" dirty="0"/>
              <a:t>No pedestrians shall cross a street other than within a crosswalk in block with marked crosswalks or if within 150 feet of a marked crosswalk. (Ord. 2274 § 25, 1978)</a:t>
            </a:r>
          </a:p>
          <a:p>
            <a:pPr lvl="1"/>
            <a:r>
              <a:rPr lang="en-US" b="1" dirty="0"/>
              <a:t>10.04.260 Right angles.</a:t>
            </a:r>
          </a:p>
          <a:p>
            <a:pPr lvl="2"/>
            <a:r>
              <a:rPr lang="en-US" dirty="0"/>
              <a:t>A pedestrian shall cross a street at a right angle unless crossing within a crosswalk. (Ord. 2274 § 26, 1978)</a:t>
            </a:r>
          </a:p>
        </p:txBody>
      </p:sp>
    </p:spTree>
    <p:extLst>
      <p:ext uri="{BB962C8B-B14F-4D97-AF65-F5344CB8AC3E}">
        <p14:creationId xmlns:p14="http://schemas.microsoft.com/office/powerpoint/2010/main" val="2225986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Stayton</a:t>
            </a:r>
          </a:p>
        </p:txBody>
      </p:sp>
      <p:sp>
        <p:nvSpPr>
          <p:cNvPr id="3" name="Content Placeholder 2"/>
          <p:cNvSpPr>
            <a:spLocks noGrp="1"/>
          </p:cNvSpPr>
          <p:nvPr>
            <p:ph idx="1"/>
          </p:nvPr>
        </p:nvSpPr>
        <p:spPr/>
        <p:txBody>
          <a:bodyPr>
            <a:normAutofit/>
          </a:bodyPr>
          <a:lstStyle/>
          <a:p>
            <a:r>
              <a:rPr lang="en-US" dirty="0"/>
              <a:t>Stayton City Code</a:t>
            </a:r>
          </a:p>
          <a:p>
            <a:pPr lvl="1"/>
            <a:r>
              <a:rPr lang="en-US" b="1" dirty="0"/>
              <a:t>10.32.810 Crossing Streets at Right Angles. </a:t>
            </a:r>
          </a:p>
          <a:p>
            <a:pPr lvl="2"/>
            <a:r>
              <a:rPr lang="en-US" dirty="0"/>
              <a:t>A pedestrian shall cross a street at right angles unless crossing within a marked crosswalk. (Ord. 667, section 1 [part], 1989)</a:t>
            </a:r>
          </a:p>
        </p:txBody>
      </p:sp>
    </p:spTree>
    <p:extLst>
      <p:ext uri="{BB962C8B-B14F-4D97-AF65-F5344CB8AC3E}">
        <p14:creationId xmlns:p14="http://schemas.microsoft.com/office/powerpoint/2010/main" val="2238113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Tigard</a:t>
            </a:r>
          </a:p>
        </p:txBody>
      </p:sp>
      <p:sp>
        <p:nvSpPr>
          <p:cNvPr id="3" name="Content Placeholder 2"/>
          <p:cNvSpPr>
            <a:spLocks noGrp="1"/>
          </p:cNvSpPr>
          <p:nvPr>
            <p:ph idx="1"/>
          </p:nvPr>
        </p:nvSpPr>
        <p:spPr/>
        <p:txBody>
          <a:bodyPr>
            <a:normAutofit/>
          </a:bodyPr>
          <a:lstStyle/>
          <a:p>
            <a:r>
              <a:rPr lang="en-US" dirty="0"/>
              <a:t>Tigard Municipal Code</a:t>
            </a:r>
          </a:p>
          <a:p>
            <a:pPr lvl="1"/>
            <a:r>
              <a:rPr lang="en-US" b="1" dirty="0"/>
              <a:t>10.32.060 Use of Sidewalks.</a:t>
            </a:r>
          </a:p>
          <a:p>
            <a:pPr lvl="2"/>
            <a:r>
              <a:rPr lang="en-US" dirty="0"/>
              <a:t>Pedestrians shall not use any roadway for travel when abutting sidewalks are available. (Ord. 70-41 Ch. 8 §6, 1970)</a:t>
            </a:r>
          </a:p>
          <a:p>
            <a:pPr lvl="1"/>
            <a:r>
              <a:rPr lang="en-US" b="1" dirty="0"/>
              <a:t>10.32.235 Use of Crosswalks (Jaywalking).</a:t>
            </a:r>
          </a:p>
          <a:p>
            <a:pPr lvl="2"/>
            <a:r>
              <a:rPr lang="en-US" dirty="0"/>
              <a:t>(a) No pedestrians may cross the street or roadway other than within a crosswalk if they are within 100 feet of a crosswalk. </a:t>
            </a:r>
          </a:p>
          <a:p>
            <a:pPr lvl="2"/>
            <a:r>
              <a:rPr lang="en-US" dirty="0"/>
              <a:t>(b) A pedestrian shall cross a street or a roadway at a right angle unless crossing within a crosswalk. </a:t>
            </a:r>
          </a:p>
        </p:txBody>
      </p:sp>
    </p:spTree>
    <p:extLst>
      <p:ext uri="{BB962C8B-B14F-4D97-AF65-F5344CB8AC3E}">
        <p14:creationId xmlns:p14="http://schemas.microsoft.com/office/powerpoint/2010/main" val="3459765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Troutdale</a:t>
            </a:r>
          </a:p>
        </p:txBody>
      </p:sp>
      <p:sp>
        <p:nvSpPr>
          <p:cNvPr id="3" name="Content Placeholder 2"/>
          <p:cNvSpPr>
            <a:spLocks noGrp="1"/>
          </p:cNvSpPr>
          <p:nvPr>
            <p:ph idx="1"/>
          </p:nvPr>
        </p:nvSpPr>
        <p:spPr/>
        <p:txBody>
          <a:bodyPr>
            <a:normAutofit/>
          </a:bodyPr>
          <a:lstStyle/>
          <a:p>
            <a:r>
              <a:rPr lang="en-US" dirty="0"/>
              <a:t>Troutdale City Ordinances </a:t>
            </a:r>
          </a:p>
          <a:p>
            <a:pPr lvl="1"/>
            <a:r>
              <a:rPr lang="en-US" b="1" dirty="0"/>
              <a:t>10.20.010 Use of crosswalks required.</a:t>
            </a:r>
          </a:p>
          <a:p>
            <a:pPr lvl="2"/>
            <a:r>
              <a:rPr lang="en-US" dirty="0"/>
              <a:t>No pedestrian shall cross a street other than within a crosswalk in blocks with marked crosswalks or if within one hundred fifty feet of a marked crosswalk. Pedestrians shall not use a roadway for travel when abutting sidewalks are available. (Ord. 352-0 § 2 (7.10.165), 1981)</a:t>
            </a:r>
          </a:p>
          <a:p>
            <a:pPr lvl="1"/>
            <a:r>
              <a:rPr lang="en-US" b="1" dirty="0"/>
              <a:t>10.20.020 Crossing streets at right angles.</a:t>
            </a:r>
          </a:p>
          <a:p>
            <a:pPr lvl="2"/>
            <a:r>
              <a:rPr lang="en-US" dirty="0"/>
              <a:t>A pedestrian shall cross a street at a right angle, unless crossing within a crosswalk. (Ord. 352-0 § 2 (7.10.170), 1981)</a:t>
            </a:r>
          </a:p>
        </p:txBody>
      </p:sp>
    </p:spTree>
    <p:extLst>
      <p:ext uri="{BB962C8B-B14F-4D97-AF65-F5344CB8AC3E}">
        <p14:creationId xmlns:p14="http://schemas.microsoft.com/office/powerpoint/2010/main" val="3057244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West Linn</a:t>
            </a:r>
          </a:p>
        </p:txBody>
      </p:sp>
      <p:sp>
        <p:nvSpPr>
          <p:cNvPr id="3" name="Content Placeholder 2"/>
          <p:cNvSpPr>
            <a:spLocks noGrp="1"/>
          </p:cNvSpPr>
          <p:nvPr>
            <p:ph idx="1"/>
          </p:nvPr>
        </p:nvSpPr>
        <p:spPr/>
        <p:txBody>
          <a:bodyPr>
            <a:normAutofit fontScale="92500" lnSpcReduction="10000"/>
          </a:bodyPr>
          <a:lstStyle/>
          <a:p>
            <a:r>
              <a:rPr lang="en-US" dirty="0"/>
              <a:t>West Linn Municipal Code</a:t>
            </a:r>
          </a:p>
          <a:p>
            <a:pPr lvl="1"/>
            <a:r>
              <a:rPr lang="en-US" b="1" dirty="0"/>
              <a:t>08.02.120</a:t>
            </a:r>
          </a:p>
          <a:p>
            <a:pPr lvl="2"/>
            <a:r>
              <a:rPr lang="en-US" dirty="0"/>
              <a:t>(1) No pedestrian shall;</a:t>
            </a:r>
          </a:p>
          <a:p>
            <a:pPr lvl="2"/>
            <a:r>
              <a:rPr lang="en-US" dirty="0"/>
              <a:t>(2) Use any roadway for travel when sidewalks abutting the same are available; or</a:t>
            </a:r>
          </a:p>
          <a:p>
            <a:pPr lvl="2"/>
            <a:r>
              <a:rPr lang="en-US" dirty="0"/>
              <a:t>(3) Cross a street at any place other than in a marked crosswalk or by the shortest route to the opposite curb if no crosswalks are located within the block of the street being crossed. (Ord. 2951 § (part), 1996)</a:t>
            </a:r>
          </a:p>
          <a:p>
            <a:pPr lvl="2"/>
            <a:r>
              <a:rPr lang="en-US" dirty="0"/>
              <a:t>Violations: Violations of the Section may upon conviction thereof, be punished by a fine not to exceed $100. In addition thereto, the Municipal Judge may prohibit the operation of the device used in the violation for a period not to exceed 30 days. In such event, the Chief of Police shall be directed to impound the device, and retain it for the period that the operation is prohibited. An officer who issues a citation to a person for operating a device during a period of prohibited operations as ordered by the Municipal Judge, or to a person previously convicted of a violation of this Section during the preceding twelve-month period, may impound the subject device and dispose of it in accordance with the procedures in this Code for disposal of personal property, if the person is found guilty of the second offense. (Ord. 3098 § 1, 2001: Ord. 2951 § (part), 1996) </a:t>
            </a:r>
          </a:p>
        </p:txBody>
      </p:sp>
    </p:spTree>
    <p:extLst>
      <p:ext uri="{BB962C8B-B14F-4D97-AF65-F5344CB8AC3E}">
        <p14:creationId xmlns:p14="http://schemas.microsoft.com/office/powerpoint/2010/main" val="25544884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Woodburn</a:t>
            </a:r>
          </a:p>
        </p:txBody>
      </p:sp>
      <p:sp>
        <p:nvSpPr>
          <p:cNvPr id="3" name="Content Placeholder 2"/>
          <p:cNvSpPr>
            <a:spLocks noGrp="1"/>
          </p:cNvSpPr>
          <p:nvPr>
            <p:ph idx="1"/>
          </p:nvPr>
        </p:nvSpPr>
        <p:spPr/>
        <p:txBody>
          <a:bodyPr>
            <a:normAutofit/>
          </a:bodyPr>
          <a:lstStyle/>
          <a:p>
            <a:r>
              <a:rPr lang="en-US" dirty="0"/>
              <a:t>Woodburn City Ordinances </a:t>
            </a:r>
          </a:p>
          <a:p>
            <a:pPr lvl="1"/>
            <a:r>
              <a:rPr lang="en-US" b="1" dirty="0"/>
              <a:t>Pedestrians</a:t>
            </a:r>
          </a:p>
          <a:p>
            <a:pPr lvl="1"/>
            <a:r>
              <a:rPr lang="en-US" b="1" dirty="0"/>
              <a:t>Section 32. Right Angles.</a:t>
            </a:r>
          </a:p>
          <a:p>
            <a:pPr lvl="2"/>
            <a:r>
              <a:rPr lang="en-US" dirty="0"/>
              <a:t>A pedestrian shall cross a street at a right angle, unless crossing within a crosswalk.</a:t>
            </a:r>
          </a:p>
          <a:p>
            <a:pPr lvl="1"/>
            <a:r>
              <a:rPr lang="en-US" b="1" dirty="0"/>
              <a:t>Section 33. Use of Available Crosswalk.</a:t>
            </a:r>
          </a:p>
          <a:p>
            <a:pPr lvl="2"/>
            <a:r>
              <a:rPr lang="en-US" dirty="0"/>
              <a:t>No pedestrian shall cross a street other than within a crosswalk in blocks with marked crosswalks or if within 150 feet of a marked crosswalk. </a:t>
            </a:r>
          </a:p>
        </p:txBody>
      </p:sp>
    </p:spTree>
    <p:extLst>
      <p:ext uri="{BB962C8B-B14F-4D97-AF65-F5344CB8AC3E}">
        <p14:creationId xmlns:p14="http://schemas.microsoft.com/office/powerpoint/2010/main" val="2107421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and County Codes in Oregon: Yamhill</a:t>
            </a:r>
          </a:p>
        </p:txBody>
      </p:sp>
      <p:sp>
        <p:nvSpPr>
          <p:cNvPr id="3" name="Content Placeholder 2"/>
          <p:cNvSpPr>
            <a:spLocks noGrp="1"/>
          </p:cNvSpPr>
          <p:nvPr>
            <p:ph idx="1"/>
          </p:nvPr>
        </p:nvSpPr>
        <p:spPr/>
        <p:txBody>
          <a:bodyPr>
            <a:normAutofit/>
          </a:bodyPr>
          <a:lstStyle/>
          <a:p>
            <a:r>
              <a:rPr lang="en-US" dirty="0"/>
              <a:t>Yamhill Active Municipal Code</a:t>
            </a:r>
          </a:p>
          <a:p>
            <a:pPr lvl="1"/>
            <a:r>
              <a:rPr lang="en-US" b="1" dirty="0"/>
              <a:t>6.08.090 Pedestrians Must Use Crosswalks.</a:t>
            </a:r>
          </a:p>
          <a:p>
            <a:pPr lvl="2"/>
            <a:r>
              <a:rPr lang="en-US" dirty="0"/>
              <a:t>No pedestrian shall cross a street other than within a crosswalk in blocks with marked crosswalks, or if within 150 feet of a marked crosswalk. (Ord. 314, § 25, 1977)</a:t>
            </a:r>
          </a:p>
          <a:p>
            <a:pPr lvl="1"/>
            <a:r>
              <a:rPr lang="en-US" b="1" dirty="0"/>
              <a:t>6.08.100 Right Angles.</a:t>
            </a:r>
          </a:p>
          <a:p>
            <a:pPr lvl="2"/>
            <a:r>
              <a:rPr lang="en-US" dirty="0"/>
              <a:t>A pedestrian shall cross a street at a right angle unless crossing within a crosswalk. (Ord. 314 § 26, 1977)</a:t>
            </a:r>
          </a:p>
        </p:txBody>
      </p:sp>
    </p:spTree>
    <p:extLst>
      <p:ext uri="{BB962C8B-B14F-4D97-AF65-F5344CB8AC3E}">
        <p14:creationId xmlns:p14="http://schemas.microsoft.com/office/powerpoint/2010/main" val="306149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 – ORS 801.320</a:t>
            </a:r>
          </a:p>
        </p:txBody>
      </p:sp>
      <p:sp>
        <p:nvSpPr>
          <p:cNvPr id="3" name="Content Placeholder 2"/>
          <p:cNvSpPr>
            <a:spLocks noGrp="1"/>
          </p:cNvSpPr>
          <p:nvPr>
            <p:ph idx="1"/>
          </p:nvPr>
        </p:nvSpPr>
        <p:spPr/>
        <p:txBody>
          <a:bodyPr>
            <a:normAutofit fontScale="85000" lnSpcReduction="20000"/>
          </a:bodyPr>
          <a:lstStyle/>
          <a:p>
            <a:r>
              <a:rPr lang="en-US" dirty="0"/>
              <a:t>“Intersection” means the area of a roadway created when two or more roadways join together at any angle, as described in one of the following:</a:t>
            </a:r>
          </a:p>
          <a:p>
            <a:endParaRPr lang="en-US" dirty="0"/>
          </a:p>
          <a:p>
            <a:r>
              <a:rPr lang="en-US" dirty="0"/>
              <a:t>(1) If the roadways have curbs, the intersection is the area embraced within the prolongation or connection of the lateral curb lines.</a:t>
            </a:r>
          </a:p>
          <a:p>
            <a:endParaRPr lang="en-US" dirty="0"/>
          </a:p>
          <a:p>
            <a:r>
              <a:rPr lang="en-US" dirty="0"/>
              <a:t>(2) If the roadways do not have curbs, the intersection is the area embraced within the prolongation or connection of the lateral boundary lines of the roadways.</a:t>
            </a:r>
          </a:p>
          <a:p>
            <a:endParaRPr lang="en-US" dirty="0"/>
          </a:p>
          <a:p>
            <a:r>
              <a:rPr lang="en-US" dirty="0"/>
              <a:t>(3) The junction of an alley with a roadway does not constitute an intersection.</a:t>
            </a:r>
          </a:p>
          <a:p>
            <a:endParaRPr lang="en-US" dirty="0"/>
          </a:p>
          <a:p>
            <a:r>
              <a:rPr lang="en-US" dirty="0"/>
              <a:t>(4) Where a highway includes two roadways 30 feet or more apart, then every crossing of each roadway of the divided highway by an intersection highway is a separate intersection. In the event the intersection highway also includes two roadways 30 feet or more apart, then every crossing of two roadways of such highways is a separate intersection. [1983 c.338 §53]</a:t>
            </a:r>
          </a:p>
        </p:txBody>
      </p:sp>
    </p:spTree>
    <p:extLst>
      <p:ext uri="{BB962C8B-B14F-4D97-AF65-F5344CB8AC3E}">
        <p14:creationId xmlns:p14="http://schemas.microsoft.com/office/powerpoint/2010/main" val="38196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Pedestrian – ORS 801.385</a:t>
            </a:r>
          </a:p>
        </p:txBody>
      </p:sp>
      <p:sp>
        <p:nvSpPr>
          <p:cNvPr id="3" name="Content Placeholder 2"/>
          <p:cNvSpPr>
            <a:spLocks noGrp="1"/>
          </p:cNvSpPr>
          <p:nvPr>
            <p:ph idx="1"/>
          </p:nvPr>
        </p:nvSpPr>
        <p:spPr/>
        <p:txBody>
          <a:bodyPr/>
          <a:lstStyle/>
          <a:p>
            <a:r>
              <a:rPr lang="en-US" dirty="0"/>
              <a:t>“Pedestrian” means any person afoot or confined in a wheelchair. [1983 c.338 §69]</a:t>
            </a:r>
          </a:p>
        </p:txBody>
      </p:sp>
    </p:spTree>
    <p:extLst>
      <p:ext uri="{BB962C8B-B14F-4D97-AF65-F5344CB8AC3E}">
        <p14:creationId xmlns:p14="http://schemas.microsoft.com/office/powerpoint/2010/main" val="316481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way – ORS 801.440 </a:t>
            </a:r>
          </a:p>
        </p:txBody>
      </p:sp>
      <p:sp>
        <p:nvSpPr>
          <p:cNvPr id="3" name="Content Placeholder 2"/>
          <p:cNvSpPr>
            <a:spLocks noGrp="1"/>
          </p:cNvSpPr>
          <p:nvPr>
            <p:ph idx="1"/>
          </p:nvPr>
        </p:nvSpPr>
        <p:spPr/>
        <p:txBody>
          <a:bodyPr>
            <a:normAutofit/>
          </a:bodyPr>
          <a:lstStyle/>
          <a:p>
            <a:r>
              <a:rPr lang="en-US" dirty="0"/>
              <a:t>“Right of way” means the right of one vehicle or pedestrian to proceed in a lawful manner in preference to another vehicle or pedestrian approaching under such circumstances of direction, speed and proximity as to give rise to danger of collision unless one grants precedence to the other. [1983 c.338 §81]</a:t>
            </a:r>
          </a:p>
        </p:txBody>
      </p:sp>
    </p:spTree>
    <p:extLst>
      <p:ext uri="{BB962C8B-B14F-4D97-AF65-F5344CB8AC3E}">
        <p14:creationId xmlns:p14="http://schemas.microsoft.com/office/powerpoint/2010/main" val="3641230741"/>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483</TotalTime>
  <Words>9984</Words>
  <Application>Microsoft Macintosh PowerPoint</Application>
  <PresentationFormat>Widescreen</PresentationFormat>
  <Paragraphs>439</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Trebuchet MS</vt:lpstr>
      <vt:lpstr>Wingdings 3</vt:lpstr>
      <vt:lpstr>Facet</vt:lpstr>
      <vt:lpstr>Pedestrian Safety Enforcement Training   </vt:lpstr>
      <vt:lpstr>PowerPoint Presentation</vt:lpstr>
      <vt:lpstr>Table of Contents</vt:lpstr>
      <vt:lpstr>Bicycle Lane – ORS 801.155</vt:lpstr>
      <vt:lpstr>Crosswalk – ORS 801.220</vt:lpstr>
      <vt:lpstr>Highway – ORS 801.305</vt:lpstr>
      <vt:lpstr>Intersection – ORS 801.320</vt:lpstr>
      <vt:lpstr>Pedestrian – ORS 801.385</vt:lpstr>
      <vt:lpstr>Right of way – ORS 801.440 </vt:lpstr>
      <vt:lpstr>Roadway – ORS 801.450</vt:lpstr>
      <vt:lpstr>Shoulder – ORS 801.480</vt:lpstr>
      <vt:lpstr>Sidewalk – ORS 801.485</vt:lpstr>
      <vt:lpstr>Regulating use of throughway – ORS 810.020</vt:lpstr>
      <vt:lpstr>Duty to exercise due care – ORS 811.005</vt:lpstr>
      <vt:lpstr>Failure to obey traffic patrol member; penalty- ORS 811.015</vt:lpstr>
      <vt:lpstr>Passing stopped vehicle at crosswalk; penalty – ORS 811.020</vt:lpstr>
      <vt:lpstr>Failure to yield to pedestrian on sidewalk; penalty – ORS 811.025</vt:lpstr>
      <vt:lpstr>Failure to stop and remain stopped for pedestrian; penalty – ORS 811.028</vt:lpstr>
      <vt:lpstr>Failure to stop and remain stopped for blind pedestrian; penalty – ORS 811.035</vt:lpstr>
      <vt:lpstr>Vehicular assault of bicyclist or pedestrian; penalty – ORS 811.060</vt:lpstr>
      <vt:lpstr>Failure to stop for passenger loading of public transit vehicle; penalty – ORS 811.165</vt:lpstr>
      <vt:lpstr>Failure to yield right of way to highway worker; penalty – ORS 811.233</vt:lpstr>
      <vt:lpstr>Failure to stop when emerging from alley, driveway or building; penalty – ORS 811.505</vt:lpstr>
      <vt:lpstr>Places where stopping, standing and parking prohibited – ORS 811.550 (Part 1/3)</vt:lpstr>
      <vt:lpstr>Places where stopping, standing and parking prohibited – ORS 811.550 (Part 2/3)</vt:lpstr>
      <vt:lpstr>Places where stopping, standing and parking prohibited – ORS 811.550 (Part 3/3)</vt:lpstr>
      <vt:lpstr>Illegal stopping, standing or parking; affirmative defense; penalty – ORS 811.555</vt:lpstr>
      <vt:lpstr>Exemptions from prohibitions on stopping, standing and parking – ORS 811.560 (Part 1/2)</vt:lpstr>
      <vt:lpstr>Exemptions from prohibitions on stopping, standing and parking – ORS 811.560 (Part 2/2)</vt:lpstr>
      <vt:lpstr>Appropriate responses to traffic control devices – ORS 814.010 (Part 1/2)</vt:lpstr>
      <vt:lpstr>Appropriate responses to traffic control devices – ORS 814.010 (Part 2/2)</vt:lpstr>
      <vt:lpstr>Failure to obey traffic control device; penalty – ORS 814.020</vt:lpstr>
      <vt:lpstr>Failure to yield to vehicle; penalty – ORS 814.040</vt:lpstr>
      <vt:lpstr>Failure to use pedestrian tunnel or overheard crossing; penalty – ORS 814.060</vt:lpstr>
      <vt:lpstr>Improper position upon or improperly proceeding along highway; penalty – ORS 814.070 (Part 1/2)</vt:lpstr>
      <vt:lpstr>Improper position upon or improperly proceeding along highway; penalty – 814.070 (Part 2/2)</vt:lpstr>
      <vt:lpstr>Rights for blind or blind and deaf pedestrians – ORS 814.110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City and County Codes in Oregon: Albany</vt:lpstr>
      <vt:lpstr>City and County Codes in Oregon: Ashland</vt:lpstr>
      <vt:lpstr>City and County Codes in Oregon: Astoria</vt:lpstr>
      <vt:lpstr>City and County Codes in Oregon: Beaverton</vt:lpstr>
      <vt:lpstr>City and County Codes in Oregon: Eugene</vt:lpstr>
      <vt:lpstr>City and County Codes in Oregon: Gresham</vt:lpstr>
      <vt:lpstr>City and County Codes in Oregon: Milwaukie</vt:lpstr>
      <vt:lpstr>City and County Codes in Oregon: Oregon City</vt:lpstr>
      <vt:lpstr>City and County Codes in Oregon: Portland (1/2) </vt:lpstr>
      <vt:lpstr>City and County Codes in Oregon: Portland (2/2)</vt:lpstr>
      <vt:lpstr>City and County Codes in Oregon: Sandy</vt:lpstr>
      <vt:lpstr>City and County Codes in Oregon: Scappoose</vt:lpstr>
      <vt:lpstr>City and County Codes in Oregon: Springfield</vt:lpstr>
      <vt:lpstr>City and County Codes in Oregon: St. Helens</vt:lpstr>
      <vt:lpstr>City and County Codes in Oregon: Stayton</vt:lpstr>
      <vt:lpstr>City and County Codes in Oregon: Tigard</vt:lpstr>
      <vt:lpstr>City and County Codes in Oregon: Troutdale</vt:lpstr>
      <vt:lpstr>City and County Codes in Oregon: West Linn</vt:lpstr>
      <vt:lpstr>City and County Codes in Oregon: Woodburn</vt:lpstr>
      <vt:lpstr>City and County Codes in Oregon: Yamhill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Pedestrian Safety Enforcement Training  Monday – October 29, 2018</dc:title>
  <dc:creator>Claire Carlson</dc:creator>
  <cp:lastModifiedBy>Yvonne McNeil</cp:lastModifiedBy>
  <cp:revision>40</cp:revision>
  <cp:lastPrinted>2019-10-21T17:53:39Z</cp:lastPrinted>
  <dcterms:created xsi:type="dcterms:W3CDTF">2018-10-23T18:38:40Z</dcterms:created>
  <dcterms:modified xsi:type="dcterms:W3CDTF">2021-02-25T17:35:30Z</dcterms:modified>
</cp:coreProperties>
</file>